
<file path=[Content_Types].xml><?xml version="1.0" encoding="utf-8"?>
<Types xmlns="http://schemas.openxmlformats.org/package/2006/content-types">
  <Default Extension="emf" ContentType="image/x-emf"/>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12"/>
  </p:notesMasterIdLst>
  <p:sldIdLst>
    <p:sldId id="376" r:id="rId5"/>
    <p:sldId id="389" r:id="rId6"/>
    <p:sldId id="356" r:id="rId7"/>
    <p:sldId id="358" r:id="rId8"/>
    <p:sldId id="386" r:id="rId9"/>
    <p:sldId id="390" r:id="rId10"/>
    <p:sldId id="388" r:id="rId11"/>
  </p:sldIdLst>
  <p:sldSz cx="12192000" cy="6858000"/>
  <p:notesSz cx="7010400" cy="9296400"/>
  <p:embeddedFontLst>
    <p:embeddedFont>
      <p:font typeface="Arial Narrow" panose="020B0606020202030204" pitchFamily="34" charset="0"/>
      <p:regular r:id="rId13"/>
      <p:bold r:id="rId14"/>
      <p:italic r:id="rId15"/>
      <p:boldItalic r:id="rId16"/>
    </p:embeddedFont>
    <p:embeddedFont>
      <p:font typeface="Roboto Condensed" panose="02000000000000000000" pitchFamily="2" charset="0"/>
      <p:regular r:id="rId17"/>
      <p:bold r:id="rId18"/>
      <p:italic r:id="rId19"/>
      <p:boldItalic r:id="rId20"/>
    </p:embeddedFont>
    <p:embeddedFont>
      <p:font typeface="Roboto Medium" panose="02000000000000000000" pitchFamily="2" charset="0"/>
      <p:regular r:id="rId21"/>
      <p:italic r:id="rId22"/>
    </p:embeddedFont>
    <p:embeddedFont>
      <p:font typeface="Russo One"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3E35"/>
    <a:srgbClr val="64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69"/>
    <p:restoredTop sz="96327"/>
  </p:normalViewPr>
  <p:slideViewPr>
    <p:cSldViewPr snapToGrid="0">
      <p:cViewPr varScale="1">
        <p:scale>
          <a:sx n="111" d="100"/>
          <a:sy n="111" d="100"/>
        </p:scale>
        <p:origin x="61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6864B8E-8D21-480E-8410-BA8096DBFD5C}" type="datetimeFigureOut">
              <a:rPr lang="en-US" smtClean="0"/>
              <a:t>2/26/2024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72BAEF1-D9F6-4E24-B730-1D90C0BF9C24}" type="slidenum">
              <a:rPr lang="en-US" smtClean="0"/>
              <a:t>‹#›</a:t>
            </a:fld>
            <a:endParaRPr lang="en-US"/>
          </a:p>
        </p:txBody>
      </p:sp>
    </p:spTree>
    <p:extLst>
      <p:ext uri="{BB962C8B-B14F-4D97-AF65-F5344CB8AC3E}">
        <p14:creationId xmlns:p14="http://schemas.microsoft.com/office/powerpoint/2010/main" val="1673022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1</a:t>
            </a:fld>
            <a:endParaRPr lang="en-US"/>
          </a:p>
        </p:txBody>
      </p:sp>
    </p:spTree>
    <p:extLst>
      <p:ext uri="{BB962C8B-B14F-4D97-AF65-F5344CB8AC3E}">
        <p14:creationId xmlns:p14="http://schemas.microsoft.com/office/powerpoint/2010/main" val="3723211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2</a:t>
            </a:fld>
            <a:endParaRPr lang="en-US"/>
          </a:p>
        </p:txBody>
      </p:sp>
    </p:spTree>
    <p:extLst>
      <p:ext uri="{BB962C8B-B14F-4D97-AF65-F5344CB8AC3E}">
        <p14:creationId xmlns:p14="http://schemas.microsoft.com/office/powerpoint/2010/main" val="1469722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2BAEF1-D9F6-4E24-B730-1D90C0BF9C24}" type="slidenum">
              <a:rPr lang="en-US" smtClean="0"/>
              <a:t>3</a:t>
            </a:fld>
            <a:endParaRPr lang="en-US"/>
          </a:p>
        </p:txBody>
      </p:sp>
    </p:spTree>
    <p:extLst>
      <p:ext uri="{BB962C8B-B14F-4D97-AF65-F5344CB8AC3E}">
        <p14:creationId xmlns:p14="http://schemas.microsoft.com/office/powerpoint/2010/main" val="18609238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2BAEF1-D9F6-4E24-B730-1D90C0BF9C24}" type="slidenum">
              <a:rPr lang="en-US" smtClean="0"/>
              <a:t>7</a:t>
            </a:fld>
            <a:endParaRPr lang="en-US"/>
          </a:p>
        </p:txBody>
      </p:sp>
    </p:spTree>
    <p:extLst>
      <p:ext uri="{BB962C8B-B14F-4D97-AF65-F5344CB8AC3E}">
        <p14:creationId xmlns:p14="http://schemas.microsoft.com/office/powerpoint/2010/main" val="2508005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B3F90-0C32-9ED1-79AF-3BFB705E20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676C9-A8EC-2B04-4F40-77007D4031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B174DD-8180-51E1-C910-5E217263D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921CC13-E55D-DE08-8CCA-9B426E638D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99D99-2AF5-16F6-FBCC-FC2A8B815A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0EDD70-DAEE-EC9C-5FBC-1F4898F0F6D3}"/>
              </a:ext>
            </a:extLst>
          </p:cNvPr>
          <p:cNvSpPr>
            <a:spLocks noGrp="1"/>
          </p:cNvSpPr>
          <p:nvPr>
            <p:ph type="dt" sz="half" idx="10"/>
          </p:nvPr>
        </p:nvSpPr>
        <p:spPr/>
        <p:txBody>
          <a:bodyPr/>
          <a:lstStyle/>
          <a:p>
            <a:fld id="{8A88972B-E0D5-422C-BF81-564B38AD8AE7}" type="datetimeFigureOut">
              <a:rPr lang="en-US" smtClean="0"/>
              <a:t>2/26/2024</a:t>
            </a:fld>
            <a:endParaRPr lang="en-US"/>
          </a:p>
        </p:txBody>
      </p:sp>
      <p:sp>
        <p:nvSpPr>
          <p:cNvPr id="8" name="Footer Placeholder 7">
            <a:extLst>
              <a:ext uri="{FF2B5EF4-FFF2-40B4-BE49-F238E27FC236}">
                <a16:creationId xmlns:a16="http://schemas.microsoft.com/office/drawing/2014/main" id="{5BC31013-8477-7319-4F48-D320ED1E39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7FEEC4-02A7-4DC4-9EB0-139E517F7857}"/>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86444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AC71B-5562-D619-1D90-F8C75F708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DECFB9-2520-A135-1E5F-7912C449EE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E1008C-DAC1-0E27-A67A-8BE54C36AD35}"/>
              </a:ext>
            </a:extLst>
          </p:cNvPr>
          <p:cNvSpPr>
            <a:spLocks noGrp="1"/>
          </p:cNvSpPr>
          <p:nvPr>
            <p:ph type="dt" sz="half" idx="10"/>
          </p:nvPr>
        </p:nvSpPr>
        <p:spPr/>
        <p:txBody>
          <a:bodyPr/>
          <a:lstStyle/>
          <a:p>
            <a:fld id="{8A88972B-E0D5-422C-BF81-564B38AD8AE7}" type="datetimeFigureOut">
              <a:rPr lang="en-US" smtClean="0"/>
              <a:t>2/26/2024</a:t>
            </a:fld>
            <a:endParaRPr lang="en-US"/>
          </a:p>
        </p:txBody>
      </p:sp>
      <p:sp>
        <p:nvSpPr>
          <p:cNvPr id="5" name="Footer Placeholder 4">
            <a:extLst>
              <a:ext uri="{FF2B5EF4-FFF2-40B4-BE49-F238E27FC236}">
                <a16:creationId xmlns:a16="http://schemas.microsoft.com/office/drawing/2014/main" id="{0A8E7190-CAA4-B0D6-9107-7F5A8304A2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D1B1E3-4C9A-E9F7-A248-D779157FF7EE}"/>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4108839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29059-6036-05BA-A21D-7736689FC1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3DCC9A-D1B0-3CD6-2949-27A27F3059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AFA6D3-9AC3-A271-4E75-B18368C634EA}"/>
              </a:ext>
            </a:extLst>
          </p:cNvPr>
          <p:cNvSpPr>
            <a:spLocks noGrp="1"/>
          </p:cNvSpPr>
          <p:nvPr>
            <p:ph type="dt" sz="half" idx="10"/>
          </p:nvPr>
        </p:nvSpPr>
        <p:spPr/>
        <p:txBody>
          <a:bodyPr/>
          <a:lstStyle/>
          <a:p>
            <a:fld id="{8A88972B-E0D5-422C-BF81-564B38AD8AE7}" type="datetimeFigureOut">
              <a:rPr lang="en-US" smtClean="0"/>
              <a:t>2/26/2024</a:t>
            </a:fld>
            <a:endParaRPr lang="en-US"/>
          </a:p>
        </p:txBody>
      </p:sp>
      <p:sp>
        <p:nvSpPr>
          <p:cNvPr id="5" name="Footer Placeholder 4">
            <a:extLst>
              <a:ext uri="{FF2B5EF4-FFF2-40B4-BE49-F238E27FC236}">
                <a16:creationId xmlns:a16="http://schemas.microsoft.com/office/drawing/2014/main" id="{DC0875A7-E323-7AE5-1809-3399E6D13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0C4377-3061-F076-2F88-56E0A6AB4A39}"/>
              </a:ext>
            </a:extLst>
          </p:cNvPr>
          <p:cNvSpPr>
            <a:spLocks noGrp="1"/>
          </p:cNvSpPr>
          <p:nvPr>
            <p:ph type="sldNum" sz="quarter" idx="12"/>
          </p:nvPr>
        </p:nvSpPr>
        <p:spPr/>
        <p:txBody>
          <a:bodyPr/>
          <a:lstStyle/>
          <a:p>
            <a:fld id="{8D17C89F-3D15-4C76-B0A1-8A7130FEEC07}" type="slidenum">
              <a:rPr lang="en-US" smtClean="0"/>
              <a:t>‹#›</a:t>
            </a:fld>
            <a:endParaRPr lang="en-US"/>
          </a:p>
        </p:txBody>
      </p:sp>
    </p:spTree>
    <p:extLst>
      <p:ext uri="{BB962C8B-B14F-4D97-AF65-F5344CB8AC3E}">
        <p14:creationId xmlns:p14="http://schemas.microsoft.com/office/powerpoint/2010/main" val="12743111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291DE-A6D5-240C-FD0F-EBCD1490BD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3CFA3F-90EB-949D-8E07-E662C92B25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4275A-7765-64BF-B599-158683A06E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88972B-E0D5-422C-BF81-564B38AD8AE7}" type="datetimeFigureOut">
              <a:rPr lang="en-US" smtClean="0"/>
              <a:t>2/26/2024</a:t>
            </a:fld>
            <a:endParaRPr lang="en-US"/>
          </a:p>
        </p:txBody>
      </p:sp>
      <p:sp>
        <p:nvSpPr>
          <p:cNvPr id="5" name="Footer Placeholder 4">
            <a:extLst>
              <a:ext uri="{FF2B5EF4-FFF2-40B4-BE49-F238E27FC236}">
                <a16:creationId xmlns:a16="http://schemas.microsoft.com/office/drawing/2014/main" id="{EEDEFC50-D016-81E1-8108-5875D84F87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4848FD-2274-24F2-5A7C-13E31B0409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17C89F-3D15-4C76-B0A1-8A7130FEEC07}" type="slidenum">
              <a:rPr lang="en-US" smtClean="0"/>
              <a:t>‹#›</a:t>
            </a:fld>
            <a:endParaRPr lang="en-US"/>
          </a:p>
        </p:txBody>
      </p:sp>
    </p:spTree>
    <p:extLst>
      <p:ext uri="{BB962C8B-B14F-4D97-AF65-F5344CB8AC3E}">
        <p14:creationId xmlns:p14="http://schemas.microsoft.com/office/powerpoint/2010/main" val="3777574522"/>
      </p:ext>
    </p:extLst>
  </p:cSld>
  <p:clrMap bg1="lt1" tx1="dk1" bg2="lt2" tx2="dk2" accent1="accent1" accent2="accent2" accent3="accent3" accent4="accent4" accent5="accent5" accent6="accent6" hlink="hlink" folHlink="folHlink"/>
  <p:sldLayoutIdLst>
    <p:sldLayoutId id="2147483653" r:id="rId1"/>
    <p:sldLayoutId id="2147483661" r:id="rId2"/>
    <p:sldLayoutId id="214748364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Where are my Keys?</a:t>
            </a:r>
          </a:p>
        </p:txBody>
      </p:sp>
    </p:spTree>
    <p:extLst>
      <p:ext uri="{BB962C8B-B14F-4D97-AF65-F5344CB8AC3E}">
        <p14:creationId xmlns:p14="http://schemas.microsoft.com/office/powerpoint/2010/main" val="2228617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pic>
        <p:nvPicPr>
          <p:cNvPr id="10" name="Picture 9" descr="A trailer with a white and black trailer&#10;&#10;Description automatically generated">
            <a:extLst>
              <a:ext uri="{FF2B5EF4-FFF2-40B4-BE49-F238E27FC236}">
                <a16:creationId xmlns:a16="http://schemas.microsoft.com/office/drawing/2014/main" id="{A02C5B52-1FD8-A41B-1E8F-A65CF3DA60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A30E6A8D-7521-B934-F6AC-4865EC09E3B6}"/>
              </a:ext>
            </a:extLst>
          </p:cNvPr>
          <p:cNvSpPr txBox="1"/>
          <p:nvPr/>
        </p:nvSpPr>
        <p:spPr>
          <a:xfrm>
            <a:off x="7130473" y="3806747"/>
            <a:ext cx="4479637" cy="954107"/>
          </a:xfrm>
          <a:prstGeom prst="rect">
            <a:avLst/>
          </a:prstGeom>
          <a:noFill/>
        </p:spPr>
        <p:txBody>
          <a:bodyPr wrap="square" rtlCol="0">
            <a:spAutoFit/>
          </a:bodyPr>
          <a:lstStyle/>
          <a:p>
            <a:pPr algn="r"/>
            <a:r>
              <a:rPr lang="en-US" sz="2800" dirty="0">
                <a:latin typeface="Russo One" panose="02000503050000020004" pitchFamily="2" charset="0"/>
              </a:rPr>
              <a:t>Support</a:t>
            </a:r>
          </a:p>
          <a:p>
            <a:pPr algn="r"/>
            <a:r>
              <a:rPr lang="en-US" sz="2800" dirty="0">
                <a:latin typeface="Russo One" panose="02000503050000020004" pitchFamily="2" charset="0"/>
              </a:rPr>
              <a:t>(562) 450-3570 x3</a:t>
            </a:r>
          </a:p>
        </p:txBody>
      </p:sp>
    </p:spTree>
    <p:extLst>
      <p:ext uri="{BB962C8B-B14F-4D97-AF65-F5344CB8AC3E}">
        <p14:creationId xmlns:p14="http://schemas.microsoft.com/office/powerpoint/2010/main" val="426514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3"/>
          <a:stretch>
            <a:fillRect/>
          </a:stretch>
        </p:blipFill>
        <p:spPr>
          <a:xfrm>
            <a:off x="0" y="10510"/>
            <a:ext cx="12191999" cy="6863735"/>
          </a:xfrm>
          <a:prstGeom prst="rect">
            <a:avLst/>
          </a:prstGeom>
        </p:spPr>
      </p:pic>
      <p:sp>
        <p:nvSpPr>
          <p:cNvPr id="5" name="TextBox 4">
            <a:extLst>
              <a:ext uri="{FF2B5EF4-FFF2-40B4-BE49-F238E27FC236}">
                <a16:creationId xmlns:a16="http://schemas.microsoft.com/office/drawing/2014/main" id="{0D9BFD97-EB96-2F3B-495D-91F875690CBE}"/>
              </a:ext>
            </a:extLst>
          </p:cNvPr>
          <p:cNvSpPr txBox="1"/>
          <p:nvPr/>
        </p:nvSpPr>
        <p:spPr>
          <a:xfrm>
            <a:off x="3920434" y="408608"/>
            <a:ext cx="596347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800" dirty="0">
                <a:solidFill>
                  <a:schemeClr val="bg1"/>
                </a:solidFill>
                <a:latin typeface="Russo One" panose="02000503050000020004" pitchFamily="2" charset="0"/>
                <a:ea typeface="+mn-lt"/>
                <a:cs typeface="+mn-lt"/>
              </a:rPr>
              <a:t>Agenda</a:t>
            </a:r>
            <a:endParaRPr lang="en-US" sz="4800" dirty="0">
              <a:solidFill>
                <a:schemeClr val="bg1"/>
              </a:solidFill>
              <a:latin typeface="Russo One" panose="02000503050000020004" pitchFamily="2" charset="0"/>
              <a:ea typeface="Roboto Condensed"/>
              <a:cs typeface="Calibri"/>
            </a:endParaRPr>
          </a:p>
        </p:txBody>
      </p:sp>
      <p:sp>
        <p:nvSpPr>
          <p:cNvPr id="2" name="Rectangle 1">
            <a:extLst>
              <a:ext uri="{FF2B5EF4-FFF2-40B4-BE49-F238E27FC236}">
                <a16:creationId xmlns:a16="http://schemas.microsoft.com/office/drawing/2014/main" id="{EBB644A9-D8FE-FC19-1068-FA5416729890}"/>
              </a:ext>
            </a:extLst>
          </p:cNvPr>
          <p:cNvSpPr/>
          <p:nvPr/>
        </p:nvSpPr>
        <p:spPr>
          <a:xfrm>
            <a:off x="3920434" y="1187053"/>
            <a:ext cx="5360200" cy="105103"/>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a:extLst>
              <a:ext uri="{FF2B5EF4-FFF2-40B4-BE49-F238E27FC236}">
                <a16:creationId xmlns:a16="http://schemas.microsoft.com/office/drawing/2014/main" id="{980521E4-A0F5-EBF3-9A6E-2F2B18857F4B}"/>
              </a:ext>
            </a:extLst>
          </p:cNvPr>
          <p:cNvSpPr txBox="1"/>
          <p:nvPr/>
        </p:nvSpPr>
        <p:spPr>
          <a:xfrm>
            <a:off x="4152536" y="1495870"/>
            <a:ext cx="309221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Energy Boss Initial Key</a:t>
            </a:r>
          </a:p>
        </p:txBody>
      </p:sp>
      <p:sp>
        <p:nvSpPr>
          <p:cNvPr id="7" name="Rectangle 6">
            <a:extLst>
              <a:ext uri="{FF2B5EF4-FFF2-40B4-BE49-F238E27FC236}">
                <a16:creationId xmlns:a16="http://schemas.microsoft.com/office/drawing/2014/main" id="{FB1653A4-B3B9-20F2-0CDD-6EA32D036416}"/>
              </a:ext>
            </a:extLst>
          </p:cNvPr>
          <p:cNvSpPr/>
          <p:nvPr/>
        </p:nvSpPr>
        <p:spPr>
          <a:xfrm>
            <a:off x="3952552" y="1518345"/>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083B3B6-AC3E-C44E-471C-AFC16E148B50}"/>
              </a:ext>
            </a:extLst>
          </p:cNvPr>
          <p:cNvSpPr txBox="1"/>
          <p:nvPr/>
        </p:nvSpPr>
        <p:spPr>
          <a:xfrm>
            <a:off x="4152536" y="2122169"/>
            <a:ext cx="3092211" cy="461665"/>
          </a:xfrm>
          <a:prstGeom prst="rect">
            <a:avLst/>
          </a:prstGeom>
          <a:noFill/>
        </p:spPr>
        <p:txBody>
          <a:bodyPr wrap="square" rtlCol="0">
            <a:spAutoFit/>
          </a:bodyPr>
          <a:lstStyle/>
          <a:p>
            <a:r>
              <a:rPr lang="en-US" sz="2400" dirty="0">
                <a:solidFill>
                  <a:schemeClr val="bg1"/>
                </a:solidFill>
                <a:latin typeface="Arial Narrow" panose="020B0604020202020204" pitchFamily="34" charset="0"/>
                <a:cs typeface="Arial Narrow" panose="020B0604020202020204" pitchFamily="34" charset="0"/>
              </a:rPr>
              <a:t>Energy Boss Power Key</a:t>
            </a:r>
          </a:p>
        </p:txBody>
      </p:sp>
      <p:sp>
        <p:nvSpPr>
          <p:cNvPr id="21" name="Rectangle 20">
            <a:extLst>
              <a:ext uri="{FF2B5EF4-FFF2-40B4-BE49-F238E27FC236}">
                <a16:creationId xmlns:a16="http://schemas.microsoft.com/office/drawing/2014/main" id="{15C0C74C-3AAA-264F-6167-3B2245AEEB63}"/>
              </a:ext>
            </a:extLst>
          </p:cNvPr>
          <p:cNvSpPr/>
          <p:nvPr/>
        </p:nvSpPr>
        <p:spPr>
          <a:xfrm>
            <a:off x="3952552" y="2144644"/>
            <a:ext cx="95854" cy="377635"/>
          </a:xfrm>
          <a:prstGeom prst="rect">
            <a:avLst/>
          </a:prstGeom>
          <a:solidFill>
            <a:srgbClr val="EF3E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6495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photo of a building&#10;&#10;Description automatically generated">
            <a:extLst>
              <a:ext uri="{FF2B5EF4-FFF2-40B4-BE49-F238E27FC236}">
                <a16:creationId xmlns:a16="http://schemas.microsoft.com/office/drawing/2014/main" id="{7CBC11E4-AD27-596E-5CDA-11C19EE1F5EF}"/>
              </a:ext>
            </a:extLst>
          </p:cNvPr>
          <p:cNvPicPr>
            <a:picLocks noChangeAspect="1"/>
          </p:cNvPicPr>
          <p:nvPr/>
        </p:nvPicPr>
        <p:blipFill>
          <a:blip r:embed="rId2"/>
          <a:stretch>
            <a:fillRect/>
          </a:stretch>
        </p:blipFill>
        <p:spPr>
          <a:xfrm>
            <a:off x="0" y="-2868"/>
            <a:ext cx="12191999" cy="6863735"/>
          </a:xfrm>
          <a:prstGeom prst="rect">
            <a:avLst/>
          </a:prstGeom>
        </p:spPr>
      </p:pic>
      <p:pic>
        <p:nvPicPr>
          <p:cNvPr id="3" name="Picture 2" descr="A white rectangular object with holes&#10;&#10;Description automatically generated">
            <a:extLst>
              <a:ext uri="{FF2B5EF4-FFF2-40B4-BE49-F238E27FC236}">
                <a16:creationId xmlns:a16="http://schemas.microsoft.com/office/drawing/2014/main" id="{A6CA386D-5044-4ED3-79B2-B36BC081A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4486" y="3428998"/>
            <a:ext cx="3535680" cy="2976970"/>
          </a:xfrm>
          <a:prstGeom prst="rect">
            <a:avLst/>
          </a:prstGeom>
        </p:spPr>
      </p:pic>
      <p:sp>
        <p:nvSpPr>
          <p:cNvPr id="7" name="TextBox 6">
            <a:extLst>
              <a:ext uri="{FF2B5EF4-FFF2-40B4-BE49-F238E27FC236}">
                <a16:creationId xmlns:a16="http://schemas.microsoft.com/office/drawing/2014/main" id="{D0ED4147-1ED8-057B-5E56-2417EC5E3C84}"/>
              </a:ext>
            </a:extLst>
          </p:cNvPr>
          <p:cNvSpPr txBox="1"/>
          <p:nvPr/>
        </p:nvSpPr>
        <p:spPr>
          <a:xfrm>
            <a:off x="4164486" y="730604"/>
            <a:ext cx="966159" cy="369332"/>
          </a:xfrm>
          <a:prstGeom prst="rect">
            <a:avLst/>
          </a:prstGeom>
          <a:noFill/>
        </p:spPr>
        <p:txBody>
          <a:bodyPr wrap="square" rtlCol="0">
            <a:spAutoFit/>
          </a:bodyPr>
          <a:lstStyle/>
          <a:p>
            <a:r>
              <a:rPr lang="en-US" dirty="0">
                <a:solidFill>
                  <a:schemeClr val="bg1"/>
                </a:solidFill>
              </a:rPr>
              <a:t>Notice:</a:t>
            </a:r>
          </a:p>
        </p:txBody>
      </p:sp>
      <p:sp>
        <p:nvSpPr>
          <p:cNvPr id="8" name="TextBox 7">
            <a:extLst>
              <a:ext uri="{FF2B5EF4-FFF2-40B4-BE49-F238E27FC236}">
                <a16:creationId xmlns:a16="http://schemas.microsoft.com/office/drawing/2014/main" id="{DF2FB533-77F2-9248-C4B5-6EF4EABF8CEA}"/>
              </a:ext>
            </a:extLst>
          </p:cNvPr>
          <p:cNvSpPr txBox="1"/>
          <p:nvPr/>
        </p:nvSpPr>
        <p:spPr>
          <a:xfrm>
            <a:off x="4164486" y="1248189"/>
            <a:ext cx="7343152" cy="1200329"/>
          </a:xfrm>
          <a:prstGeom prst="rect">
            <a:avLst/>
          </a:prstGeom>
          <a:noFill/>
        </p:spPr>
        <p:txBody>
          <a:bodyPr wrap="square" rtlCol="0">
            <a:spAutoFit/>
          </a:bodyPr>
          <a:lstStyle/>
          <a:p>
            <a:r>
              <a:rPr lang="en-US" dirty="0">
                <a:solidFill>
                  <a:schemeClr val="bg1"/>
                </a:solidFill>
              </a:rPr>
              <a:t>Your new unit from ANA will have a separate key, under red tape, there will be an example for this unit. When this key is used it will give access to the sets of keys in your unit's manual compartment. There is also a power key that needs to be installed when the unit is in use.</a:t>
            </a:r>
          </a:p>
        </p:txBody>
      </p:sp>
      <p:sp>
        <p:nvSpPr>
          <p:cNvPr id="9" name="Oval 8">
            <a:extLst>
              <a:ext uri="{FF2B5EF4-FFF2-40B4-BE49-F238E27FC236}">
                <a16:creationId xmlns:a16="http://schemas.microsoft.com/office/drawing/2014/main" id="{2317C4A6-C080-AF4E-393B-13490B2EC524}"/>
              </a:ext>
            </a:extLst>
          </p:cNvPr>
          <p:cNvSpPr/>
          <p:nvPr/>
        </p:nvSpPr>
        <p:spPr>
          <a:xfrm>
            <a:off x="5287992" y="3735237"/>
            <a:ext cx="1009291" cy="63835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machine with wires and wires&#10;&#10;Description automatically generated">
            <a:extLst>
              <a:ext uri="{FF2B5EF4-FFF2-40B4-BE49-F238E27FC236}">
                <a16:creationId xmlns:a16="http://schemas.microsoft.com/office/drawing/2014/main" id="{EB10BA83-EF3C-3B24-4B7E-34D5DEF2A4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7256" y="3428999"/>
            <a:ext cx="3217652" cy="2976969"/>
          </a:xfrm>
          <a:prstGeom prst="rect">
            <a:avLst/>
          </a:prstGeom>
        </p:spPr>
      </p:pic>
      <p:sp>
        <p:nvSpPr>
          <p:cNvPr id="10" name="Oval 9">
            <a:extLst>
              <a:ext uri="{FF2B5EF4-FFF2-40B4-BE49-F238E27FC236}">
                <a16:creationId xmlns:a16="http://schemas.microsoft.com/office/drawing/2014/main" id="{A98746C9-7872-5C78-F6FD-4248DA34E062}"/>
              </a:ext>
            </a:extLst>
          </p:cNvPr>
          <p:cNvSpPr/>
          <p:nvPr/>
        </p:nvSpPr>
        <p:spPr>
          <a:xfrm>
            <a:off x="9670211" y="5268993"/>
            <a:ext cx="776377" cy="5012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CDB3DC9-A3CD-93F2-A092-1A9D7F3B84AE}"/>
              </a:ext>
            </a:extLst>
          </p:cNvPr>
          <p:cNvSpPr txBox="1"/>
          <p:nvPr/>
        </p:nvSpPr>
        <p:spPr>
          <a:xfrm>
            <a:off x="5374886" y="2985237"/>
            <a:ext cx="1114880" cy="369332"/>
          </a:xfrm>
          <a:prstGeom prst="rect">
            <a:avLst/>
          </a:prstGeom>
          <a:noFill/>
        </p:spPr>
        <p:txBody>
          <a:bodyPr wrap="square" rtlCol="0">
            <a:spAutoFit/>
          </a:bodyPr>
          <a:lstStyle/>
          <a:p>
            <a:pPr algn="ctr"/>
            <a:r>
              <a:rPr lang="en-US" dirty="0">
                <a:solidFill>
                  <a:schemeClr val="bg1"/>
                </a:solidFill>
              </a:rPr>
              <a:t>Initial Key</a:t>
            </a:r>
          </a:p>
        </p:txBody>
      </p:sp>
      <p:sp>
        <p:nvSpPr>
          <p:cNvPr id="14" name="TextBox 13">
            <a:extLst>
              <a:ext uri="{FF2B5EF4-FFF2-40B4-BE49-F238E27FC236}">
                <a16:creationId xmlns:a16="http://schemas.microsoft.com/office/drawing/2014/main" id="{4080A8C0-9EEB-C8AE-08B1-AAE459BD6D19}"/>
              </a:ext>
            </a:extLst>
          </p:cNvPr>
          <p:cNvSpPr txBox="1"/>
          <p:nvPr/>
        </p:nvSpPr>
        <p:spPr>
          <a:xfrm>
            <a:off x="9352410" y="2953095"/>
            <a:ext cx="1187344" cy="369332"/>
          </a:xfrm>
          <a:prstGeom prst="rect">
            <a:avLst/>
          </a:prstGeom>
          <a:noFill/>
        </p:spPr>
        <p:txBody>
          <a:bodyPr wrap="square" rtlCol="0">
            <a:spAutoFit/>
          </a:bodyPr>
          <a:lstStyle/>
          <a:p>
            <a:pPr algn="ctr"/>
            <a:r>
              <a:rPr lang="en-US" dirty="0">
                <a:solidFill>
                  <a:schemeClr val="bg1"/>
                </a:solidFill>
              </a:rPr>
              <a:t>Power Key</a:t>
            </a:r>
          </a:p>
        </p:txBody>
      </p:sp>
    </p:spTree>
    <p:extLst>
      <p:ext uri="{BB962C8B-B14F-4D97-AF65-F5344CB8AC3E}">
        <p14:creationId xmlns:p14="http://schemas.microsoft.com/office/powerpoint/2010/main" val="42301655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F7FF5D63-5ED2-8459-A1E6-C1923D8C1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9F92AC3-A7B1-5E71-E5ED-D1CC11102F84}"/>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BB580D0B-47FB-0DC4-4ACD-09F0892B4374}"/>
              </a:ext>
            </a:extLst>
          </p:cNvPr>
          <p:cNvSpPr txBox="1"/>
          <p:nvPr/>
        </p:nvSpPr>
        <p:spPr>
          <a:xfrm>
            <a:off x="260351" y="1747996"/>
            <a:ext cx="2623128" cy="461665"/>
          </a:xfrm>
          <a:prstGeom prst="rect">
            <a:avLst/>
          </a:prstGeom>
          <a:noFill/>
        </p:spPr>
        <p:txBody>
          <a:bodyPr wrap="square" rtlCol="0">
            <a:spAutoFit/>
          </a:bodyPr>
          <a:lstStyle/>
          <a:p>
            <a:r>
              <a:rPr lang="en-US" sz="2400" dirty="0">
                <a:solidFill>
                  <a:schemeClr val="bg1"/>
                </a:solidFill>
                <a:latin typeface="Russo One" panose="02000503050000020004" pitchFamily="2" charset="0"/>
              </a:rPr>
              <a:t>Energy Boss</a:t>
            </a:r>
          </a:p>
        </p:txBody>
      </p:sp>
      <p:sp>
        <p:nvSpPr>
          <p:cNvPr id="7" name="TextBox 6">
            <a:extLst>
              <a:ext uri="{FF2B5EF4-FFF2-40B4-BE49-F238E27FC236}">
                <a16:creationId xmlns:a16="http://schemas.microsoft.com/office/drawing/2014/main" id="{430D77C7-8D03-2DDF-9520-9A7E9C76B176}"/>
              </a:ext>
            </a:extLst>
          </p:cNvPr>
          <p:cNvSpPr txBox="1"/>
          <p:nvPr/>
        </p:nvSpPr>
        <p:spPr>
          <a:xfrm>
            <a:off x="260351" y="2494360"/>
            <a:ext cx="3491346" cy="307777"/>
          </a:xfrm>
          <a:prstGeom prst="rect">
            <a:avLst/>
          </a:prstGeom>
          <a:noFill/>
        </p:spPr>
        <p:txBody>
          <a:bodyPr wrap="square" rtlCol="0">
            <a:spAutoFit/>
          </a:bodyPr>
          <a:lstStyle/>
          <a:p>
            <a:r>
              <a:rPr lang="en-US" sz="1400" dirty="0">
                <a:solidFill>
                  <a:srgbClr val="EF3E35"/>
                </a:solidFill>
                <a:latin typeface="Russo One" panose="02000503050000020004" pitchFamily="2" charset="0"/>
              </a:rPr>
              <a:t>Initial Key</a:t>
            </a:r>
          </a:p>
        </p:txBody>
      </p:sp>
      <p:sp>
        <p:nvSpPr>
          <p:cNvPr id="8" name="TextBox 7">
            <a:extLst>
              <a:ext uri="{FF2B5EF4-FFF2-40B4-BE49-F238E27FC236}">
                <a16:creationId xmlns:a16="http://schemas.microsoft.com/office/drawing/2014/main" id="{7B2BF591-E6A9-DD69-269B-5F74D1C43D7D}"/>
              </a:ext>
            </a:extLst>
          </p:cNvPr>
          <p:cNvSpPr txBox="1"/>
          <p:nvPr/>
        </p:nvSpPr>
        <p:spPr>
          <a:xfrm>
            <a:off x="360218" y="3029530"/>
            <a:ext cx="2706255" cy="1200329"/>
          </a:xfrm>
          <a:prstGeom prst="rect">
            <a:avLst/>
          </a:prstGeom>
          <a:noFill/>
        </p:spPr>
        <p:txBody>
          <a:bodyPr wrap="square" rtlCol="0">
            <a:spAutoFit/>
          </a:bodyPr>
          <a:lstStyle/>
          <a:p>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On our Energy Boss the initial key will be on the top under red tape, there will be an example. The manual compartment will be located inside the door that gives access to the control panel.</a:t>
            </a:r>
          </a:p>
        </p:txBody>
      </p:sp>
      <p:pic>
        <p:nvPicPr>
          <p:cNvPr id="4" name="Picture 3" descr="A white rectangular object with holes&#10;&#10;Description automatically generated">
            <a:extLst>
              <a:ext uri="{FF2B5EF4-FFF2-40B4-BE49-F238E27FC236}">
                <a16:creationId xmlns:a16="http://schemas.microsoft.com/office/drawing/2014/main" id="{E79B3760-38C0-7A5B-B936-51E3C19885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6392" y="1548442"/>
            <a:ext cx="3491347" cy="3761116"/>
          </a:xfrm>
          <a:prstGeom prst="rect">
            <a:avLst/>
          </a:prstGeom>
        </p:spPr>
      </p:pic>
      <p:pic>
        <p:nvPicPr>
          <p:cNvPr id="10" name="Picture 9" descr="A black rectangular object with a black handle&#10;&#10;Description automatically generated with medium confidence">
            <a:extLst>
              <a:ext uri="{FF2B5EF4-FFF2-40B4-BE49-F238E27FC236}">
                <a16:creationId xmlns:a16="http://schemas.microsoft.com/office/drawing/2014/main" id="{5E6E31FF-EF21-F0E7-1B3F-949C2B1EDB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9196" y="1548442"/>
            <a:ext cx="3491347" cy="3761116"/>
          </a:xfrm>
          <a:prstGeom prst="rect">
            <a:avLst/>
          </a:prstGeom>
        </p:spPr>
      </p:pic>
      <p:sp>
        <p:nvSpPr>
          <p:cNvPr id="11" name="Oval 10">
            <a:extLst>
              <a:ext uri="{FF2B5EF4-FFF2-40B4-BE49-F238E27FC236}">
                <a16:creationId xmlns:a16="http://schemas.microsoft.com/office/drawing/2014/main" id="{4413B6B1-304A-B687-BAA2-8E008F2EFEB2}"/>
              </a:ext>
            </a:extLst>
          </p:cNvPr>
          <p:cNvSpPr/>
          <p:nvPr/>
        </p:nvSpPr>
        <p:spPr>
          <a:xfrm>
            <a:off x="8775244" y="2477695"/>
            <a:ext cx="1895632" cy="99118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D0C7921-2047-1FC4-C836-EA62DD298DA2}"/>
              </a:ext>
            </a:extLst>
          </p:cNvPr>
          <p:cNvSpPr/>
          <p:nvPr/>
        </p:nvSpPr>
        <p:spPr>
          <a:xfrm>
            <a:off x="5158595" y="1978828"/>
            <a:ext cx="1017917" cy="59135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003A9C-5D11-3229-16BE-9FBC93C167A4}"/>
              </a:ext>
            </a:extLst>
          </p:cNvPr>
          <p:cNvSpPr txBox="1"/>
          <p:nvPr/>
        </p:nvSpPr>
        <p:spPr>
          <a:xfrm>
            <a:off x="4063041" y="796037"/>
            <a:ext cx="3491345" cy="369332"/>
          </a:xfrm>
          <a:prstGeom prst="rect">
            <a:avLst/>
          </a:prstGeom>
          <a:noFill/>
        </p:spPr>
        <p:txBody>
          <a:bodyPr wrap="square" rtlCol="0">
            <a:spAutoFit/>
          </a:bodyPr>
          <a:lstStyle/>
          <a:p>
            <a:pPr algn="ctr"/>
            <a:r>
              <a:rPr lang="en-US" dirty="0"/>
              <a:t>Initial Key</a:t>
            </a:r>
          </a:p>
        </p:txBody>
      </p:sp>
      <p:sp>
        <p:nvSpPr>
          <p:cNvPr id="9" name="TextBox 8">
            <a:extLst>
              <a:ext uri="{FF2B5EF4-FFF2-40B4-BE49-F238E27FC236}">
                <a16:creationId xmlns:a16="http://schemas.microsoft.com/office/drawing/2014/main" id="{134E00BD-5C82-3521-3CAA-12D7FE04BF0E}"/>
              </a:ext>
            </a:extLst>
          </p:cNvPr>
          <p:cNvSpPr txBox="1"/>
          <p:nvPr/>
        </p:nvSpPr>
        <p:spPr>
          <a:xfrm>
            <a:off x="8127520" y="657537"/>
            <a:ext cx="3491347" cy="646331"/>
          </a:xfrm>
          <a:prstGeom prst="rect">
            <a:avLst/>
          </a:prstGeom>
          <a:noFill/>
        </p:spPr>
        <p:txBody>
          <a:bodyPr wrap="square" rtlCol="0">
            <a:spAutoFit/>
          </a:bodyPr>
          <a:lstStyle/>
          <a:p>
            <a:pPr algn="ctr"/>
            <a:r>
              <a:rPr lang="en-US" dirty="0"/>
              <a:t>Manual Compartment with Key Sets</a:t>
            </a:r>
          </a:p>
        </p:txBody>
      </p:sp>
    </p:spTree>
    <p:extLst>
      <p:ext uri="{BB962C8B-B14F-4D97-AF65-F5344CB8AC3E}">
        <p14:creationId xmlns:p14="http://schemas.microsoft.com/office/powerpoint/2010/main" val="120706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32750-221A-74FC-40E7-2ECA882D6068}"/>
            </a:ext>
          </a:extLst>
        </p:cNvPr>
        <p:cNvGrpSpPr/>
        <p:nvPr/>
      </p:nvGrpSpPr>
      <p:grpSpPr>
        <a:xfrm>
          <a:off x="0" y="0"/>
          <a:ext cx="0" cy="0"/>
          <a:chOff x="0" y="0"/>
          <a:chExt cx="0" cy="0"/>
        </a:xfrm>
      </p:grpSpPr>
      <p:pic>
        <p:nvPicPr>
          <p:cNvPr id="3" name="Picture 2" descr="A black and red rectangle with a white background&#10;&#10;Description automatically generated">
            <a:extLst>
              <a:ext uri="{FF2B5EF4-FFF2-40B4-BE49-F238E27FC236}">
                <a16:creationId xmlns:a16="http://schemas.microsoft.com/office/drawing/2014/main" id="{1734068D-AC8F-6CE7-3E23-132699D51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B73AC3-FA9D-3E3E-7D3D-173A97BEA486}"/>
              </a:ext>
            </a:extLst>
          </p:cNvPr>
          <p:cNvPicPr>
            <a:picLocks noChangeAspect="1"/>
          </p:cNvPicPr>
          <p:nvPr/>
        </p:nvPicPr>
        <p:blipFill>
          <a:blip r:embed="rId3"/>
          <a:stretch>
            <a:fillRect/>
          </a:stretch>
        </p:blipFill>
        <p:spPr>
          <a:xfrm>
            <a:off x="357331" y="285751"/>
            <a:ext cx="1356014" cy="1176494"/>
          </a:xfrm>
          <a:prstGeom prst="rect">
            <a:avLst/>
          </a:prstGeom>
        </p:spPr>
      </p:pic>
      <p:sp>
        <p:nvSpPr>
          <p:cNvPr id="6" name="TextBox 5">
            <a:extLst>
              <a:ext uri="{FF2B5EF4-FFF2-40B4-BE49-F238E27FC236}">
                <a16:creationId xmlns:a16="http://schemas.microsoft.com/office/drawing/2014/main" id="{D2E95E7B-2203-48EE-E331-A00EC44837F4}"/>
              </a:ext>
            </a:extLst>
          </p:cNvPr>
          <p:cNvSpPr txBox="1"/>
          <p:nvPr/>
        </p:nvSpPr>
        <p:spPr>
          <a:xfrm>
            <a:off x="260351" y="1747996"/>
            <a:ext cx="2623128" cy="461665"/>
          </a:xfrm>
          <a:prstGeom prst="rect">
            <a:avLst/>
          </a:prstGeom>
          <a:noFill/>
        </p:spPr>
        <p:txBody>
          <a:bodyPr wrap="square" rtlCol="0">
            <a:spAutoFit/>
          </a:bodyPr>
          <a:lstStyle/>
          <a:p>
            <a:r>
              <a:rPr lang="en-US" sz="2400" dirty="0">
                <a:solidFill>
                  <a:schemeClr val="bg1"/>
                </a:solidFill>
                <a:latin typeface="Russo One" panose="02000503050000020004" pitchFamily="2" charset="0"/>
              </a:rPr>
              <a:t>Energy Boss</a:t>
            </a:r>
          </a:p>
        </p:txBody>
      </p:sp>
      <p:sp>
        <p:nvSpPr>
          <p:cNvPr id="7" name="TextBox 6">
            <a:extLst>
              <a:ext uri="{FF2B5EF4-FFF2-40B4-BE49-F238E27FC236}">
                <a16:creationId xmlns:a16="http://schemas.microsoft.com/office/drawing/2014/main" id="{3C302887-88BE-832C-CC0C-473B0A353B7E}"/>
              </a:ext>
            </a:extLst>
          </p:cNvPr>
          <p:cNvSpPr txBox="1"/>
          <p:nvPr/>
        </p:nvSpPr>
        <p:spPr>
          <a:xfrm>
            <a:off x="260351" y="2494360"/>
            <a:ext cx="3491346" cy="307777"/>
          </a:xfrm>
          <a:prstGeom prst="rect">
            <a:avLst/>
          </a:prstGeom>
          <a:noFill/>
        </p:spPr>
        <p:txBody>
          <a:bodyPr wrap="square" rtlCol="0">
            <a:spAutoFit/>
          </a:bodyPr>
          <a:lstStyle/>
          <a:p>
            <a:r>
              <a:rPr lang="en-US" sz="1400" dirty="0">
                <a:solidFill>
                  <a:srgbClr val="EF3E35"/>
                </a:solidFill>
                <a:latin typeface="Russo One" panose="02000503050000020004" pitchFamily="2" charset="0"/>
              </a:rPr>
              <a:t>Power Key</a:t>
            </a:r>
          </a:p>
        </p:txBody>
      </p:sp>
      <p:sp>
        <p:nvSpPr>
          <p:cNvPr id="8" name="TextBox 7">
            <a:extLst>
              <a:ext uri="{FF2B5EF4-FFF2-40B4-BE49-F238E27FC236}">
                <a16:creationId xmlns:a16="http://schemas.microsoft.com/office/drawing/2014/main" id="{CD347890-09FA-9806-D088-6BEFBCAD2D58}"/>
              </a:ext>
            </a:extLst>
          </p:cNvPr>
          <p:cNvSpPr txBox="1"/>
          <p:nvPr/>
        </p:nvSpPr>
        <p:spPr>
          <a:xfrm>
            <a:off x="360218" y="3029530"/>
            <a:ext cx="2706255" cy="1200329"/>
          </a:xfrm>
          <a:prstGeom prst="rect">
            <a:avLst/>
          </a:prstGeom>
          <a:noFill/>
        </p:spPr>
        <p:txBody>
          <a:bodyPr wrap="square" rtlCol="0">
            <a:spAutoFit/>
          </a:bodyPr>
          <a:lstStyle/>
          <a:p>
            <a:r>
              <a:rPr lang="en-US" sz="1200" dirty="0">
                <a:solidFill>
                  <a:schemeClr val="bg1"/>
                </a:solidFill>
                <a:latin typeface="Roboto Medium" panose="02000000000000000000" pitchFamily="2" charset="0"/>
                <a:ea typeface="Roboto Medium" panose="02000000000000000000" pitchFamily="2" charset="0"/>
                <a:cs typeface="Arial Narrow" panose="020B0604020202020204" pitchFamily="34" charset="0"/>
              </a:rPr>
              <a:t>Our Energy Boss has a power key and a power key connection point. This key needs to be connected before using this unit. You will need a security torx (T-30) bit to gain access.</a:t>
            </a:r>
          </a:p>
        </p:txBody>
      </p:sp>
      <p:pic>
        <p:nvPicPr>
          <p:cNvPr id="4" name="Picture 3" descr="A machine with wires and wires&#10;&#10;Description automatically generated">
            <a:extLst>
              <a:ext uri="{FF2B5EF4-FFF2-40B4-BE49-F238E27FC236}">
                <a16:creationId xmlns:a16="http://schemas.microsoft.com/office/drawing/2014/main" id="{577769E6-9B60-AEFA-85CA-D43BD5EDE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9151" y="1655567"/>
            <a:ext cx="3293132" cy="3464036"/>
          </a:xfrm>
          <a:prstGeom prst="rect">
            <a:avLst/>
          </a:prstGeom>
        </p:spPr>
      </p:pic>
      <p:pic>
        <p:nvPicPr>
          <p:cNvPr id="10" name="Picture 9" descr="A close-up of a machine&#10;&#10;Description automatically generated">
            <a:extLst>
              <a:ext uri="{FF2B5EF4-FFF2-40B4-BE49-F238E27FC236}">
                <a16:creationId xmlns:a16="http://schemas.microsoft.com/office/drawing/2014/main" id="{D00BA960-0176-BA51-A85A-18A6CC7326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0088" y="1655566"/>
            <a:ext cx="3491346" cy="3464037"/>
          </a:xfrm>
          <a:prstGeom prst="rect">
            <a:avLst/>
          </a:prstGeom>
        </p:spPr>
      </p:pic>
      <p:sp>
        <p:nvSpPr>
          <p:cNvPr id="11" name="Oval 10">
            <a:extLst>
              <a:ext uri="{FF2B5EF4-FFF2-40B4-BE49-F238E27FC236}">
                <a16:creationId xmlns:a16="http://schemas.microsoft.com/office/drawing/2014/main" id="{3BC6E672-1570-4454-9E49-B7F21BBBB318}"/>
              </a:ext>
            </a:extLst>
          </p:cNvPr>
          <p:cNvSpPr/>
          <p:nvPr/>
        </p:nvSpPr>
        <p:spPr>
          <a:xfrm>
            <a:off x="9049384" y="3498896"/>
            <a:ext cx="776377" cy="5012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053A7E1-DC6A-15FB-73F4-92BBD771E2ED}"/>
              </a:ext>
            </a:extLst>
          </p:cNvPr>
          <p:cNvSpPr/>
          <p:nvPr/>
        </p:nvSpPr>
        <p:spPr>
          <a:xfrm>
            <a:off x="5531338" y="3860527"/>
            <a:ext cx="776377" cy="50122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CE86876-5892-C936-4E3B-19A9A12B5496}"/>
              </a:ext>
            </a:extLst>
          </p:cNvPr>
          <p:cNvSpPr txBox="1"/>
          <p:nvPr/>
        </p:nvSpPr>
        <p:spPr>
          <a:xfrm>
            <a:off x="4111915" y="772920"/>
            <a:ext cx="3407811" cy="369332"/>
          </a:xfrm>
          <a:prstGeom prst="rect">
            <a:avLst/>
          </a:prstGeom>
          <a:noFill/>
        </p:spPr>
        <p:txBody>
          <a:bodyPr wrap="square" rtlCol="0">
            <a:spAutoFit/>
          </a:bodyPr>
          <a:lstStyle/>
          <a:p>
            <a:pPr algn="ctr"/>
            <a:r>
              <a:rPr lang="en-US" dirty="0"/>
              <a:t>Power Key</a:t>
            </a:r>
          </a:p>
        </p:txBody>
      </p:sp>
      <p:sp>
        <p:nvSpPr>
          <p:cNvPr id="9" name="TextBox 8">
            <a:extLst>
              <a:ext uri="{FF2B5EF4-FFF2-40B4-BE49-F238E27FC236}">
                <a16:creationId xmlns:a16="http://schemas.microsoft.com/office/drawing/2014/main" id="{35FB994A-C40F-154E-322F-7EB8D50939DC}"/>
              </a:ext>
            </a:extLst>
          </p:cNvPr>
          <p:cNvSpPr txBox="1"/>
          <p:nvPr/>
        </p:nvSpPr>
        <p:spPr>
          <a:xfrm>
            <a:off x="8052850" y="772920"/>
            <a:ext cx="3633067" cy="369332"/>
          </a:xfrm>
          <a:prstGeom prst="rect">
            <a:avLst/>
          </a:prstGeom>
          <a:noFill/>
        </p:spPr>
        <p:txBody>
          <a:bodyPr wrap="square" rtlCol="0">
            <a:spAutoFit/>
          </a:bodyPr>
          <a:lstStyle/>
          <a:p>
            <a:pPr algn="ctr"/>
            <a:r>
              <a:rPr lang="en-US" dirty="0"/>
              <a:t>Power Key with Connection Point</a:t>
            </a:r>
          </a:p>
        </p:txBody>
      </p:sp>
    </p:spTree>
    <p:extLst>
      <p:ext uri="{BB962C8B-B14F-4D97-AF65-F5344CB8AC3E}">
        <p14:creationId xmlns:p14="http://schemas.microsoft.com/office/powerpoint/2010/main" val="906573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22AD39F-DC27-C8ED-5128-E15CC9176B95}"/>
              </a:ext>
            </a:extLst>
          </p:cNvPr>
          <p:cNvSpPr txBox="1"/>
          <p:nvPr/>
        </p:nvSpPr>
        <p:spPr>
          <a:xfrm>
            <a:off x="241300" y="5232400"/>
            <a:ext cx="11950700" cy="707886"/>
          </a:xfrm>
          <a:prstGeom prst="rect">
            <a:avLst/>
          </a:prstGeom>
          <a:noFill/>
        </p:spPr>
        <p:txBody>
          <a:bodyPr wrap="square" rtlCol="0">
            <a:spAutoFit/>
          </a:bodyPr>
          <a:lstStyle/>
          <a:p>
            <a:pPr algn="ctr"/>
            <a:r>
              <a:rPr lang="en-US" sz="4000" dirty="0">
                <a:solidFill>
                  <a:schemeClr val="bg1"/>
                </a:solidFill>
                <a:latin typeface="Russo One" panose="02000503050000020004" pitchFamily="2" charset="0"/>
              </a:rPr>
              <a:t>ENTER TEXT HERE</a:t>
            </a:r>
          </a:p>
        </p:txBody>
      </p:sp>
      <p:pic>
        <p:nvPicPr>
          <p:cNvPr id="3" name="Picture 2" descr="A close-up of a logo&#10;&#10;Description automatically generated">
            <a:extLst>
              <a:ext uri="{FF2B5EF4-FFF2-40B4-BE49-F238E27FC236}">
                <a16:creationId xmlns:a16="http://schemas.microsoft.com/office/drawing/2014/main" id="{8F349271-D4FA-A055-AE03-93C9EF3B9C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80634DC-7BB0-D58C-70B6-6892A18761E2}"/>
              </a:ext>
            </a:extLst>
          </p:cNvPr>
          <p:cNvSpPr txBox="1"/>
          <p:nvPr/>
        </p:nvSpPr>
        <p:spPr>
          <a:xfrm>
            <a:off x="0" y="5586343"/>
            <a:ext cx="12192000" cy="646331"/>
          </a:xfrm>
          <a:prstGeom prst="rect">
            <a:avLst/>
          </a:prstGeom>
          <a:noFill/>
        </p:spPr>
        <p:txBody>
          <a:bodyPr wrap="square" rtlCol="0">
            <a:spAutoFit/>
          </a:bodyPr>
          <a:lstStyle/>
          <a:p>
            <a:pPr algn="ctr"/>
            <a:r>
              <a:rPr lang="en-US" sz="3600" spc="300" dirty="0">
                <a:solidFill>
                  <a:schemeClr val="bg1"/>
                </a:solidFill>
                <a:latin typeface="Russo One" panose="02000503050000020004" pitchFamily="2" charset="0"/>
              </a:rPr>
              <a:t>THANK YOU VERY MUCH!</a:t>
            </a:r>
          </a:p>
        </p:txBody>
      </p:sp>
      <p:sp>
        <p:nvSpPr>
          <p:cNvPr id="2" name="TextBox 1">
            <a:extLst>
              <a:ext uri="{FF2B5EF4-FFF2-40B4-BE49-F238E27FC236}">
                <a16:creationId xmlns:a16="http://schemas.microsoft.com/office/drawing/2014/main" id="{872BF00A-F596-31E3-61CC-A6DAFF9A6F00}"/>
              </a:ext>
            </a:extLst>
          </p:cNvPr>
          <p:cNvSpPr txBox="1"/>
          <p:nvPr/>
        </p:nvSpPr>
        <p:spPr>
          <a:xfrm>
            <a:off x="0" y="6395893"/>
            <a:ext cx="12192000" cy="400110"/>
          </a:xfrm>
          <a:prstGeom prst="rect">
            <a:avLst/>
          </a:prstGeom>
          <a:noFill/>
        </p:spPr>
        <p:txBody>
          <a:bodyPr wrap="square">
            <a:spAutoFit/>
          </a:bodyPr>
          <a:lstStyle/>
          <a:p>
            <a:pPr algn="ctr"/>
            <a:r>
              <a:rPr lang="en-US" sz="2000" b="1" dirty="0">
                <a:latin typeface="Roboto Condensed" panose="02000000000000000000" pitchFamily="2" charset="0"/>
                <a:ea typeface="Roboto Condensed" panose="02000000000000000000" pitchFamily="2" charset="0"/>
              </a:rPr>
              <a:t>(562) 450-3570   •   ANACORP.COM    •   </a:t>
            </a:r>
            <a:r>
              <a:rPr lang="en-US" sz="2000" b="1" dirty="0" err="1">
                <a:latin typeface="Roboto Condensed" panose="02000000000000000000" pitchFamily="2" charset="0"/>
                <a:ea typeface="Roboto Condensed" panose="02000000000000000000" pitchFamily="2" charset="0"/>
              </a:rPr>
              <a:t>sales@anacorp.com</a:t>
            </a:r>
            <a:endParaRPr lang="en-US" sz="2000" b="1" dirty="0">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6724620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PRESENTATION-TEMPLATE" id="{FBBF896F-F160-404F-ACC3-CF10F93FDE3C}" vid="{AC9C69D6-2269-6648-9AC5-2E210DF8AA1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DE2229B9CA8C4CB7BCD386F15ABC50" ma:contentTypeVersion="14" ma:contentTypeDescription="Create a new document." ma:contentTypeScope="" ma:versionID="cf2d11c9aa47bb982149420dd278c9b3">
  <xsd:schema xmlns:xsd="http://www.w3.org/2001/XMLSchema" xmlns:xs="http://www.w3.org/2001/XMLSchema" xmlns:p="http://schemas.microsoft.com/office/2006/metadata/properties" xmlns:ns2="00bed698-d15e-4356-9901-d6524a1eed79" xmlns:ns3="e68ec278-655b-4232-a450-43080866f551" targetNamespace="http://schemas.microsoft.com/office/2006/metadata/properties" ma:root="true" ma:fieldsID="8e137a3fc342f8fd312210777e8d88e7" ns2:_="" ns3:_="">
    <xsd:import namespace="00bed698-d15e-4356-9901-d6524a1eed79"/>
    <xsd:import namespace="e68ec278-655b-4232-a450-43080866f551"/>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bed698-d15e-4356-9901-d6524a1eed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9152d12-3eb5-48f1-833e-33fc82334377"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8ec278-655b-4232-a450-43080866f551"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0c7cd16e-3271-48bb-a612-e7a9ebb59ac1}" ma:internalName="TaxCatchAll" ma:showField="CatchAllData" ma:web="e68ec278-655b-4232-a450-43080866f551">
      <xsd:complexType>
        <xsd:complexContent>
          <xsd:extension base="dms:MultiChoiceLookup">
            <xsd:sequence>
              <xsd:element name="Value" type="dms:Lookup" maxOccurs="unbounded" minOccurs="0" nillable="true"/>
            </xsd:sequence>
          </xsd:extension>
        </xsd:complexContent>
      </xsd:complexType>
    </xsd:element>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e68ec278-655b-4232-a450-43080866f551" xsi:nil="true"/>
    <lcf76f155ced4ddcb4097134ff3c332f xmlns="00bed698-d15e-4356-9901-d6524a1eed7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096603E-B73C-4E03-9462-943AB3E490B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bed698-d15e-4356-9901-d6524a1eed79"/>
    <ds:schemaRef ds:uri="e68ec278-655b-4232-a450-43080866f5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CF4C282-8F28-47AF-BBDE-B239F092887C}">
  <ds:schemaRefs>
    <ds:schemaRef ds:uri="http://schemas.microsoft.com/sharepoint/v3/contenttype/forms"/>
  </ds:schemaRefs>
</ds:datastoreItem>
</file>

<file path=customXml/itemProps3.xml><?xml version="1.0" encoding="utf-8"?>
<ds:datastoreItem xmlns:ds="http://schemas.openxmlformats.org/officeDocument/2006/customXml" ds:itemID="{13F1896D-D910-4952-8C81-279A22C50ACA}">
  <ds:schemaRefs>
    <ds:schemaRef ds:uri="http://schemas.microsoft.com/office/2006/metadata/properties"/>
    <ds:schemaRef ds:uri="http://schemas.microsoft.com/office/infopath/2007/PartnerControls"/>
    <ds:schemaRef ds:uri="816a6a21-8dd7-4e7f-aef5-235c5d34a4be"/>
    <ds:schemaRef ds:uri="3ce16a50-c260-4060-9528-d911a1ce2c03"/>
    <ds:schemaRef ds:uri="e68ec278-655b-4232-a450-43080866f551"/>
    <ds:schemaRef ds:uri="00bed698-d15e-4356-9901-d6524a1eed79"/>
  </ds:schemaRefs>
</ds:datastoreItem>
</file>

<file path=docProps/app.xml><?xml version="1.0" encoding="utf-8"?>
<Properties xmlns="http://schemas.openxmlformats.org/officeDocument/2006/extended-properties" xmlns:vt="http://schemas.openxmlformats.org/officeDocument/2006/docPropsVTypes">
  <Template>Office Theme</Template>
  <TotalTime>2027</TotalTime>
  <Words>225</Words>
  <Application>Microsoft Office PowerPoint</Application>
  <PresentationFormat>Widescreen</PresentationFormat>
  <Paragraphs>30</Paragraphs>
  <Slides>7</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vt:i4>
      </vt:variant>
    </vt:vector>
  </HeadingPairs>
  <TitlesOfParts>
    <vt:vector size="15" baseType="lpstr">
      <vt:lpstr>Arial</vt:lpstr>
      <vt:lpstr>Calibri Light</vt:lpstr>
      <vt:lpstr>Roboto Medium</vt:lpstr>
      <vt:lpstr>Arial Narrow</vt:lpstr>
      <vt:lpstr>Calibri</vt:lpstr>
      <vt:lpstr>Russo One</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Ryan Orris</dc:creator>
  <cp:keywords/>
  <dc:description/>
  <cp:lastModifiedBy>Matthew Babs</cp:lastModifiedBy>
  <cp:revision>17</cp:revision>
  <cp:lastPrinted>2023-09-13T19:59:45Z</cp:lastPrinted>
  <dcterms:created xsi:type="dcterms:W3CDTF">2023-12-18T16:56:40Z</dcterms:created>
  <dcterms:modified xsi:type="dcterms:W3CDTF">2024-02-26T17:52:16Z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0x010100AEDE2229B9CA8C4CB7BCD386F15ABC50</vt:lpwstr>
  </property>
  <property fmtid="{D5CDD505-2E9C-101B-9397-08002B2CF9AE}" pid="3" name="MediaServiceImageTags">
    <vt:lpwstr/>
  </property>
</Properties>
</file>