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2"/>
  </p:notesMasterIdLst>
  <p:sldIdLst>
    <p:sldId id="376" r:id="rId5"/>
    <p:sldId id="389" r:id="rId6"/>
    <p:sldId id="356" r:id="rId7"/>
    <p:sldId id="358" r:id="rId8"/>
    <p:sldId id="386" r:id="rId9"/>
    <p:sldId id="390" r:id="rId10"/>
    <p:sldId id="388" r:id="rId11"/>
  </p:sldIdLst>
  <p:sldSz cx="12192000" cy="6858000"/>
  <p:notesSz cx="7010400" cy="9296400"/>
  <p:embeddedFontLst>
    <p:embeddedFont>
      <p:font typeface="Arial Narrow" panose="020B0606020202030204" pitchFamily="34" charset="0"/>
      <p:regular r:id="rId13"/>
      <p:bold r:id="rId14"/>
      <p:italic r:id="rId15"/>
      <p:boldItalic r:id="rId16"/>
    </p:embeddedFont>
    <p:embeddedFont>
      <p:font typeface="Roboto Condensed" panose="02000000000000000000" pitchFamily="2" charset="0"/>
      <p:regular r:id="rId17"/>
      <p:bold r:id="rId18"/>
      <p:italic r:id="rId19"/>
      <p:boldItalic r:id="rId20"/>
    </p:embeddedFont>
    <p:embeddedFont>
      <p:font typeface="Roboto Medium" panose="02000000000000000000" pitchFamily="2" charset="0"/>
      <p:regular r:id="rId21"/>
      <p:italic r:id="rId22"/>
    </p:embeddedFont>
    <p:embeddedFont>
      <p:font typeface="Russo One"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E35"/>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F2C17-D198-48B9-9C29-315C9AA9FA79}" v="55" dt="2024-02-09T17:26:39.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9"/>
    <p:restoredTop sz="96327"/>
  </p:normalViewPr>
  <p:slideViewPr>
    <p:cSldViewPr snapToGrid="0">
      <p:cViewPr varScale="1">
        <p:scale>
          <a:sx n="111" d="100"/>
          <a:sy n="111"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864B8E-8D21-480E-8410-BA8096DBFD5C}" type="datetimeFigureOut">
              <a:rPr lang="en-US" smtClean="0"/>
              <a:t>2/26/2024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72BAEF1-D9F6-4E24-B730-1D90C0BF9C24}" type="slidenum">
              <a:rPr lang="en-US" smtClean="0"/>
              <a:t>‹#›</a:t>
            </a:fld>
            <a:endParaRPr lang="en-US"/>
          </a:p>
        </p:txBody>
      </p:sp>
    </p:spTree>
    <p:extLst>
      <p:ext uri="{BB962C8B-B14F-4D97-AF65-F5344CB8AC3E}">
        <p14:creationId xmlns:p14="http://schemas.microsoft.com/office/powerpoint/2010/main" val="167302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1</a:t>
            </a:fld>
            <a:endParaRPr lang="en-US"/>
          </a:p>
        </p:txBody>
      </p:sp>
    </p:spTree>
    <p:extLst>
      <p:ext uri="{BB962C8B-B14F-4D97-AF65-F5344CB8AC3E}">
        <p14:creationId xmlns:p14="http://schemas.microsoft.com/office/powerpoint/2010/main" val="3723211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2</a:t>
            </a:fld>
            <a:endParaRPr lang="en-US"/>
          </a:p>
        </p:txBody>
      </p:sp>
    </p:spTree>
    <p:extLst>
      <p:ext uri="{BB962C8B-B14F-4D97-AF65-F5344CB8AC3E}">
        <p14:creationId xmlns:p14="http://schemas.microsoft.com/office/powerpoint/2010/main" val="146972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2BAEF1-D9F6-4E24-B730-1D90C0BF9C24}" type="slidenum">
              <a:rPr lang="en-US" smtClean="0"/>
              <a:t>3</a:t>
            </a:fld>
            <a:endParaRPr lang="en-US"/>
          </a:p>
        </p:txBody>
      </p:sp>
    </p:spTree>
    <p:extLst>
      <p:ext uri="{BB962C8B-B14F-4D97-AF65-F5344CB8AC3E}">
        <p14:creationId xmlns:p14="http://schemas.microsoft.com/office/powerpoint/2010/main" val="186092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7</a:t>
            </a:fld>
            <a:endParaRPr lang="en-US"/>
          </a:p>
        </p:txBody>
      </p:sp>
    </p:spTree>
    <p:extLst>
      <p:ext uri="{BB962C8B-B14F-4D97-AF65-F5344CB8AC3E}">
        <p14:creationId xmlns:p14="http://schemas.microsoft.com/office/powerpoint/2010/main" val="250800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3F90-0C32-9ED1-79AF-3BFB705E20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676C9-A8EC-2B04-4F40-77007D403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B174DD-8180-51E1-C910-5E217263D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1CC13-E55D-DE08-8CCA-9B426E638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99D99-2AF5-16F6-FBCC-FC2A8B815A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0EDD70-DAEE-EC9C-5FBC-1F4898F0F6D3}"/>
              </a:ext>
            </a:extLst>
          </p:cNvPr>
          <p:cNvSpPr>
            <a:spLocks noGrp="1"/>
          </p:cNvSpPr>
          <p:nvPr>
            <p:ph type="dt" sz="half" idx="10"/>
          </p:nvPr>
        </p:nvSpPr>
        <p:spPr/>
        <p:txBody>
          <a:bodyPr/>
          <a:lstStyle/>
          <a:p>
            <a:fld id="{8A88972B-E0D5-422C-BF81-564B38AD8AE7}" type="datetimeFigureOut">
              <a:rPr lang="en-US" smtClean="0"/>
              <a:t>2/26/2024</a:t>
            </a:fld>
            <a:endParaRPr lang="en-US"/>
          </a:p>
        </p:txBody>
      </p:sp>
      <p:sp>
        <p:nvSpPr>
          <p:cNvPr id="8" name="Footer Placeholder 7">
            <a:extLst>
              <a:ext uri="{FF2B5EF4-FFF2-40B4-BE49-F238E27FC236}">
                <a16:creationId xmlns:a16="http://schemas.microsoft.com/office/drawing/2014/main" id="{5BC31013-8477-7319-4F48-D320ED1E39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7FEEC4-02A7-4DC4-9EB0-139E517F7857}"/>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86444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C71B-5562-D619-1D90-F8C75F708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ECFB9-2520-A135-1E5F-7912C449EE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1008C-DAC1-0E27-A67A-8BE54C36AD35}"/>
              </a:ext>
            </a:extLst>
          </p:cNvPr>
          <p:cNvSpPr>
            <a:spLocks noGrp="1"/>
          </p:cNvSpPr>
          <p:nvPr>
            <p:ph type="dt" sz="half" idx="10"/>
          </p:nvPr>
        </p:nvSpPr>
        <p:spPr/>
        <p:txBody>
          <a:bodyPr/>
          <a:lstStyle/>
          <a:p>
            <a:fld id="{8A88972B-E0D5-422C-BF81-564B38AD8AE7}" type="datetimeFigureOut">
              <a:rPr lang="en-US" smtClean="0"/>
              <a:t>2/26/2024</a:t>
            </a:fld>
            <a:endParaRPr lang="en-US"/>
          </a:p>
        </p:txBody>
      </p:sp>
      <p:sp>
        <p:nvSpPr>
          <p:cNvPr id="5" name="Footer Placeholder 4">
            <a:extLst>
              <a:ext uri="{FF2B5EF4-FFF2-40B4-BE49-F238E27FC236}">
                <a16:creationId xmlns:a16="http://schemas.microsoft.com/office/drawing/2014/main" id="{0A8E7190-CAA4-B0D6-9107-7F5A8304A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1B1E3-4C9A-E9F7-A248-D779157FF7EE}"/>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410883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9059-6036-05BA-A21D-7736689FC1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DCC9A-D1B0-3CD6-2949-27A27F3059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AFA6D3-9AC3-A271-4E75-B18368C634EA}"/>
              </a:ext>
            </a:extLst>
          </p:cNvPr>
          <p:cNvSpPr>
            <a:spLocks noGrp="1"/>
          </p:cNvSpPr>
          <p:nvPr>
            <p:ph type="dt" sz="half" idx="10"/>
          </p:nvPr>
        </p:nvSpPr>
        <p:spPr/>
        <p:txBody>
          <a:bodyPr/>
          <a:lstStyle/>
          <a:p>
            <a:fld id="{8A88972B-E0D5-422C-BF81-564B38AD8AE7}" type="datetimeFigureOut">
              <a:rPr lang="en-US" smtClean="0"/>
              <a:t>2/26/2024</a:t>
            </a:fld>
            <a:endParaRPr lang="en-US"/>
          </a:p>
        </p:txBody>
      </p:sp>
      <p:sp>
        <p:nvSpPr>
          <p:cNvPr id="5" name="Footer Placeholder 4">
            <a:extLst>
              <a:ext uri="{FF2B5EF4-FFF2-40B4-BE49-F238E27FC236}">
                <a16:creationId xmlns:a16="http://schemas.microsoft.com/office/drawing/2014/main" id="{DC0875A7-E323-7AE5-1809-3399E6D13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C4377-3061-F076-2F88-56E0A6AB4A39}"/>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12743111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291DE-A6D5-240C-FD0F-EBCD1490B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CFA3F-90EB-949D-8E07-E662C92B2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4275A-7765-64BF-B599-158683A06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8972B-E0D5-422C-BF81-564B38AD8AE7}" type="datetimeFigureOut">
              <a:rPr lang="en-US" smtClean="0"/>
              <a:t>2/26/2024</a:t>
            </a:fld>
            <a:endParaRPr lang="en-US"/>
          </a:p>
        </p:txBody>
      </p:sp>
      <p:sp>
        <p:nvSpPr>
          <p:cNvPr id="5" name="Footer Placeholder 4">
            <a:extLst>
              <a:ext uri="{FF2B5EF4-FFF2-40B4-BE49-F238E27FC236}">
                <a16:creationId xmlns:a16="http://schemas.microsoft.com/office/drawing/2014/main" id="{EEDEFC50-D016-81E1-8108-5875D84F8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848FD-2274-24F2-5A7C-13E31B040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7C89F-3D15-4C76-B0A1-8A7130FEEC07}" type="slidenum">
              <a:rPr lang="en-US" smtClean="0"/>
              <a:t>‹#›</a:t>
            </a:fld>
            <a:endParaRPr lang="en-US"/>
          </a:p>
        </p:txBody>
      </p:sp>
    </p:spTree>
    <p:extLst>
      <p:ext uri="{BB962C8B-B14F-4D97-AF65-F5344CB8AC3E}">
        <p14:creationId xmlns:p14="http://schemas.microsoft.com/office/powerpoint/2010/main" val="3777574522"/>
      </p:ext>
    </p:extLst>
  </p:cSld>
  <p:clrMap bg1="lt1" tx1="dk1" bg2="lt2" tx2="dk2" accent1="accent1" accent2="accent2" accent3="accent3" accent4="accent4" accent5="accent5" accent6="accent6" hlink="hlink" folHlink="folHlink"/>
  <p:sldLayoutIdLst>
    <p:sldLayoutId id="2147483653" r:id="rId1"/>
    <p:sldLayoutId id="2147483661"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pic>
        <p:nvPicPr>
          <p:cNvPr id="3" name="Picture 2" descr="A close-up of a logo&#10;&#10;Description automatically generated">
            <a:extLst>
              <a:ext uri="{FF2B5EF4-FFF2-40B4-BE49-F238E27FC236}">
                <a16:creationId xmlns:a16="http://schemas.microsoft.com/office/drawing/2014/main" id="{8F349271-D4FA-A055-AE03-93C9EF3B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Where is my Key?</a:t>
            </a:r>
          </a:p>
        </p:txBody>
      </p:sp>
    </p:spTree>
    <p:extLst>
      <p:ext uri="{BB962C8B-B14F-4D97-AF65-F5344CB8AC3E}">
        <p14:creationId xmlns:p14="http://schemas.microsoft.com/office/powerpoint/2010/main" val="222861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THANK YOU VERY MUCH!</a:t>
            </a:r>
          </a:p>
        </p:txBody>
      </p:sp>
      <p:pic>
        <p:nvPicPr>
          <p:cNvPr id="10" name="Picture 9" descr="A trailer with a white and black trailer&#10;&#10;Description automatically generated">
            <a:extLst>
              <a:ext uri="{FF2B5EF4-FFF2-40B4-BE49-F238E27FC236}">
                <a16:creationId xmlns:a16="http://schemas.microsoft.com/office/drawing/2014/main" id="{A02C5B52-1FD8-A41B-1E8F-A65CF3DA6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30E6A8D-7521-B934-F6AC-4865EC09E3B6}"/>
              </a:ext>
            </a:extLst>
          </p:cNvPr>
          <p:cNvSpPr txBox="1"/>
          <p:nvPr/>
        </p:nvSpPr>
        <p:spPr>
          <a:xfrm>
            <a:off x="7130473" y="3806747"/>
            <a:ext cx="4479637" cy="954107"/>
          </a:xfrm>
          <a:prstGeom prst="rect">
            <a:avLst/>
          </a:prstGeom>
          <a:noFill/>
        </p:spPr>
        <p:txBody>
          <a:bodyPr wrap="square" rtlCol="0">
            <a:spAutoFit/>
          </a:bodyPr>
          <a:lstStyle/>
          <a:p>
            <a:pPr algn="r"/>
            <a:r>
              <a:rPr lang="en-US" sz="2800" dirty="0">
                <a:latin typeface="Russo One" panose="02000503050000020004" pitchFamily="2" charset="0"/>
              </a:rPr>
              <a:t>Support</a:t>
            </a:r>
          </a:p>
          <a:p>
            <a:pPr algn="r"/>
            <a:r>
              <a:rPr lang="en-US" sz="2800" dirty="0">
                <a:latin typeface="Russo One" panose="02000503050000020004" pitchFamily="2" charset="0"/>
              </a:rPr>
              <a:t>(562) 450-3570 x3</a:t>
            </a:r>
          </a:p>
        </p:txBody>
      </p:sp>
    </p:spTree>
    <p:extLst>
      <p:ext uri="{BB962C8B-B14F-4D97-AF65-F5344CB8AC3E}">
        <p14:creationId xmlns:p14="http://schemas.microsoft.com/office/powerpoint/2010/main" val="426514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building&#10;&#10;Description automatically generated">
            <a:extLst>
              <a:ext uri="{FF2B5EF4-FFF2-40B4-BE49-F238E27FC236}">
                <a16:creationId xmlns:a16="http://schemas.microsoft.com/office/drawing/2014/main" id="{7CBC11E4-AD27-596E-5CDA-11C19EE1F5EF}"/>
              </a:ext>
            </a:extLst>
          </p:cNvPr>
          <p:cNvPicPr>
            <a:picLocks noChangeAspect="1"/>
          </p:cNvPicPr>
          <p:nvPr/>
        </p:nvPicPr>
        <p:blipFill>
          <a:blip r:embed="rId3"/>
          <a:stretch>
            <a:fillRect/>
          </a:stretch>
        </p:blipFill>
        <p:spPr>
          <a:xfrm>
            <a:off x="0" y="10510"/>
            <a:ext cx="12191999" cy="6863735"/>
          </a:xfrm>
          <a:prstGeom prst="rect">
            <a:avLst/>
          </a:prstGeom>
        </p:spPr>
      </p:pic>
      <p:sp>
        <p:nvSpPr>
          <p:cNvPr id="5" name="TextBox 4">
            <a:extLst>
              <a:ext uri="{FF2B5EF4-FFF2-40B4-BE49-F238E27FC236}">
                <a16:creationId xmlns:a16="http://schemas.microsoft.com/office/drawing/2014/main" id="{0D9BFD97-EB96-2F3B-495D-91F875690CBE}"/>
              </a:ext>
            </a:extLst>
          </p:cNvPr>
          <p:cNvSpPr txBox="1"/>
          <p:nvPr/>
        </p:nvSpPr>
        <p:spPr>
          <a:xfrm>
            <a:off x="3920434" y="408608"/>
            <a:ext cx="59634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Russo One" panose="02000503050000020004" pitchFamily="2" charset="0"/>
                <a:ea typeface="+mn-lt"/>
                <a:cs typeface="+mn-lt"/>
              </a:rPr>
              <a:t>Agenda</a:t>
            </a:r>
            <a:endParaRPr lang="en-US" sz="4800" dirty="0">
              <a:solidFill>
                <a:schemeClr val="bg1"/>
              </a:solidFill>
              <a:latin typeface="Russo One" panose="02000503050000020004" pitchFamily="2" charset="0"/>
              <a:ea typeface="Roboto Condensed"/>
              <a:cs typeface="Calibri"/>
            </a:endParaRPr>
          </a:p>
        </p:txBody>
      </p:sp>
      <p:sp>
        <p:nvSpPr>
          <p:cNvPr id="2" name="Rectangle 1">
            <a:extLst>
              <a:ext uri="{FF2B5EF4-FFF2-40B4-BE49-F238E27FC236}">
                <a16:creationId xmlns:a16="http://schemas.microsoft.com/office/drawing/2014/main" id="{EBB644A9-D8FE-FC19-1068-FA5416729890}"/>
              </a:ext>
            </a:extLst>
          </p:cNvPr>
          <p:cNvSpPr/>
          <p:nvPr/>
        </p:nvSpPr>
        <p:spPr>
          <a:xfrm>
            <a:off x="3920434" y="1187053"/>
            <a:ext cx="5360200" cy="1051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980521E4-A0F5-EBF3-9A6E-2F2B18857F4B}"/>
              </a:ext>
            </a:extLst>
          </p:cNvPr>
          <p:cNvSpPr txBox="1"/>
          <p:nvPr/>
        </p:nvSpPr>
        <p:spPr>
          <a:xfrm>
            <a:off x="4152536" y="1495870"/>
            <a:ext cx="3092211" cy="461665"/>
          </a:xfrm>
          <a:prstGeom prst="rect">
            <a:avLst/>
          </a:prstGeom>
          <a:noFill/>
        </p:spPr>
        <p:txBody>
          <a:bodyPr wrap="square" rtlCol="0">
            <a:spAutoFit/>
          </a:bodyPr>
          <a:lstStyle/>
          <a:p>
            <a:r>
              <a:rPr lang="en-US" sz="2400" dirty="0">
                <a:solidFill>
                  <a:schemeClr val="bg1"/>
                </a:solidFill>
                <a:latin typeface="Arial Narrow" panose="020B0604020202020204" pitchFamily="34" charset="0"/>
                <a:cs typeface="Arial Narrow" panose="020B0604020202020204" pitchFamily="34" charset="0"/>
              </a:rPr>
              <a:t>Generators Keys</a:t>
            </a:r>
          </a:p>
        </p:txBody>
      </p:sp>
      <p:sp>
        <p:nvSpPr>
          <p:cNvPr id="7" name="Rectangle 6">
            <a:extLst>
              <a:ext uri="{FF2B5EF4-FFF2-40B4-BE49-F238E27FC236}">
                <a16:creationId xmlns:a16="http://schemas.microsoft.com/office/drawing/2014/main" id="{FB1653A4-B3B9-20F2-0CDD-6EA32D036416}"/>
              </a:ext>
            </a:extLst>
          </p:cNvPr>
          <p:cNvSpPr/>
          <p:nvPr/>
        </p:nvSpPr>
        <p:spPr>
          <a:xfrm>
            <a:off x="3952552" y="1518345"/>
            <a:ext cx="95854" cy="377635"/>
          </a:xfrm>
          <a:prstGeom prst="rect">
            <a:avLst/>
          </a:prstGeom>
          <a:solidFill>
            <a:srgbClr val="EF3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83B3B6-AC3E-C44E-471C-AFC16E148B50}"/>
              </a:ext>
            </a:extLst>
          </p:cNvPr>
          <p:cNvSpPr txBox="1"/>
          <p:nvPr/>
        </p:nvSpPr>
        <p:spPr>
          <a:xfrm>
            <a:off x="4152536" y="2122169"/>
            <a:ext cx="3092211" cy="461665"/>
          </a:xfrm>
          <a:prstGeom prst="rect">
            <a:avLst/>
          </a:prstGeom>
          <a:noFill/>
        </p:spPr>
        <p:txBody>
          <a:bodyPr wrap="square" rtlCol="0">
            <a:spAutoFit/>
          </a:bodyPr>
          <a:lstStyle/>
          <a:p>
            <a:r>
              <a:rPr lang="en-US" sz="2400" dirty="0">
                <a:solidFill>
                  <a:schemeClr val="bg1"/>
                </a:solidFill>
                <a:latin typeface="Arial Narrow" panose="020B0604020202020204" pitchFamily="34" charset="0"/>
                <a:cs typeface="Arial Narrow" panose="020B0604020202020204" pitchFamily="34" charset="0"/>
              </a:rPr>
              <a:t>Compressors Keys</a:t>
            </a:r>
          </a:p>
        </p:txBody>
      </p:sp>
      <p:sp>
        <p:nvSpPr>
          <p:cNvPr id="21" name="Rectangle 20">
            <a:extLst>
              <a:ext uri="{FF2B5EF4-FFF2-40B4-BE49-F238E27FC236}">
                <a16:creationId xmlns:a16="http://schemas.microsoft.com/office/drawing/2014/main" id="{15C0C74C-3AAA-264F-6167-3B2245AEEB63}"/>
              </a:ext>
            </a:extLst>
          </p:cNvPr>
          <p:cNvSpPr/>
          <p:nvPr/>
        </p:nvSpPr>
        <p:spPr>
          <a:xfrm>
            <a:off x="3952552" y="2144644"/>
            <a:ext cx="95854" cy="377635"/>
          </a:xfrm>
          <a:prstGeom prst="rect">
            <a:avLst/>
          </a:prstGeom>
          <a:solidFill>
            <a:srgbClr val="EF3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495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building&#10;&#10;Description automatically generated">
            <a:extLst>
              <a:ext uri="{FF2B5EF4-FFF2-40B4-BE49-F238E27FC236}">
                <a16:creationId xmlns:a16="http://schemas.microsoft.com/office/drawing/2014/main" id="{7CBC11E4-AD27-596E-5CDA-11C19EE1F5EF}"/>
              </a:ext>
            </a:extLst>
          </p:cNvPr>
          <p:cNvPicPr>
            <a:picLocks noChangeAspect="1"/>
          </p:cNvPicPr>
          <p:nvPr/>
        </p:nvPicPr>
        <p:blipFill>
          <a:blip r:embed="rId2"/>
          <a:stretch>
            <a:fillRect/>
          </a:stretch>
        </p:blipFill>
        <p:spPr>
          <a:xfrm>
            <a:off x="1" y="0"/>
            <a:ext cx="12191999" cy="6863735"/>
          </a:xfrm>
          <a:prstGeom prst="rect">
            <a:avLst/>
          </a:prstGeom>
        </p:spPr>
      </p:pic>
      <p:sp>
        <p:nvSpPr>
          <p:cNvPr id="2" name="TextBox 1">
            <a:extLst>
              <a:ext uri="{FF2B5EF4-FFF2-40B4-BE49-F238E27FC236}">
                <a16:creationId xmlns:a16="http://schemas.microsoft.com/office/drawing/2014/main" id="{D53C42D1-F212-510E-044F-81F86D1D27D6}"/>
              </a:ext>
            </a:extLst>
          </p:cNvPr>
          <p:cNvSpPr txBox="1"/>
          <p:nvPr/>
        </p:nvSpPr>
        <p:spPr>
          <a:xfrm>
            <a:off x="4442604" y="2136337"/>
            <a:ext cx="6970143" cy="1600438"/>
          </a:xfrm>
          <a:prstGeom prst="rect">
            <a:avLst/>
          </a:prstGeom>
          <a:noFill/>
        </p:spPr>
        <p:txBody>
          <a:bodyPr wrap="square" rtlCol="0">
            <a:spAutoFit/>
          </a:bodyPr>
          <a:lstStyle/>
          <a:p>
            <a:r>
              <a:rPr lang="en-US" sz="2000" dirty="0">
                <a:solidFill>
                  <a:schemeClr val="bg1"/>
                </a:solidFill>
              </a:rPr>
              <a:t>Your new unit from ANA will have a separate key, under red tape, there will be examples for each unit and sizes. When this key is used it will give access to the sets of keys in your unit's manual compartment.</a:t>
            </a:r>
          </a:p>
          <a:p>
            <a:endParaRPr lang="en-US" dirty="0">
              <a:solidFill>
                <a:schemeClr val="bg1"/>
              </a:solidFill>
            </a:endParaRPr>
          </a:p>
        </p:txBody>
      </p:sp>
      <p:sp>
        <p:nvSpPr>
          <p:cNvPr id="3" name="TextBox 2">
            <a:extLst>
              <a:ext uri="{FF2B5EF4-FFF2-40B4-BE49-F238E27FC236}">
                <a16:creationId xmlns:a16="http://schemas.microsoft.com/office/drawing/2014/main" id="{E54AECA5-3A7A-94DC-A74A-728A78555E41}"/>
              </a:ext>
            </a:extLst>
          </p:cNvPr>
          <p:cNvSpPr txBox="1"/>
          <p:nvPr/>
        </p:nvSpPr>
        <p:spPr>
          <a:xfrm>
            <a:off x="4442604" y="1397480"/>
            <a:ext cx="1293962" cy="461665"/>
          </a:xfrm>
          <a:prstGeom prst="rect">
            <a:avLst/>
          </a:prstGeom>
          <a:noFill/>
        </p:spPr>
        <p:txBody>
          <a:bodyPr wrap="square" rtlCol="0">
            <a:spAutoFit/>
          </a:bodyPr>
          <a:lstStyle/>
          <a:p>
            <a:r>
              <a:rPr lang="en-US" sz="2400" dirty="0">
                <a:solidFill>
                  <a:schemeClr val="bg1"/>
                </a:solidFill>
              </a:rPr>
              <a:t>Notice:</a:t>
            </a:r>
          </a:p>
        </p:txBody>
      </p:sp>
      <p:pic>
        <p:nvPicPr>
          <p:cNvPr id="6" name="Picture 5" descr="A close up of a machine&#10;&#10;Description automatically generated">
            <a:extLst>
              <a:ext uri="{FF2B5EF4-FFF2-40B4-BE49-F238E27FC236}">
                <a16:creationId xmlns:a16="http://schemas.microsoft.com/office/drawing/2014/main" id="{BFCFD492-B12A-00C0-AF8C-BB43D21A1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604" y="3821350"/>
            <a:ext cx="3524050" cy="2643037"/>
          </a:xfrm>
          <a:prstGeom prst="rect">
            <a:avLst/>
          </a:prstGeom>
        </p:spPr>
      </p:pic>
      <p:pic>
        <p:nvPicPr>
          <p:cNvPr id="8" name="Picture 7" descr="A close up of a machine&#10;&#10;Description automatically generated">
            <a:extLst>
              <a:ext uri="{FF2B5EF4-FFF2-40B4-BE49-F238E27FC236}">
                <a16:creationId xmlns:a16="http://schemas.microsoft.com/office/drawing/2014/main" id="{738DA64C-1589-BEC6-701A-0761DD543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469" y="3821350"/>
            <a:ext cx="1982278" cy="2643037"/>
          </a:xfrm>
          <a:prstGeom prst="rect">
            <a:avLst/>
          </a:prstGeom>
        </p:spPr>
      </p:pic>
      <p:sp>
        <p:nvSpPr>
          <p:cNvPr id="5" name="Oval 4">
            <a:extLst>
              <a:ext uri="{FF2B5EF4-FFF2-40B4-BE49-F238E27FC236}">
                <a16:creationId xmlns:a16="http://schemas.microsoft.com/office/drawing/2014/main" id="{504F757D-FBCF-C6F0-BC20-F7D606D7FF2A}"/>
              </a:ext>
            </a:extLst>
          </p:cNvPr>
          <p:cNvSpPr/>
          <p:nvPr/>
        </p:nvSpPr>
        <p:spPr>
          <a:xfrm>
            <a:off x="6522978" y="4421481"/>
            <a:ext cx="1019175" cy="647700"/>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5DF54C5-665B-8244-821E-20C7E969D31B}"/>
              </a:ext>
            </a:extLst>
          </p:cNvPr>
          <p:cNvSpPr/>
          <p:nvPr/>
        </p:nvSpPr>
        <p:spPr>
          <a:xfrm>
            <a:off x="9774297" y="4628444"/>
            <a:ext cx="1138295" cy="1364074"/>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16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red rectangle with a white background&#10;&#10;Description automatically generated">
            <a:extLst>
              <a:ext uri="{FF2B5EF4-FFF2-40B4-BE49-F238E27FC236}">
                <a16:creationId xmlns:a16="http://schemas.microsoft.com/office/drawing/2014/main" id="{F7FF5D63-5ED2-8459-A1E6-C1923D8C1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9F92AC3-A7B1-5E71-E5ED-D1CC11102F84}"/>
              </a:ext>
            </a:extLst>
          </p:cNvPr>
          <p:cNvPicPr>
            <a:picLocks noChangeAspect="1"/>
          </p:cNvPicPr>
          <p:nvPr/>
        </p:nvPicPr>
        <p:blipFill>
          <a:blip r:embed="rId3"/>
          <a:stretch>
            <a:fillRect/>
          </a:stretch>
        </p:blipFill>
        <p:spPr>
          <a:xfrm>
            <a:off x="357331" y="285751"/>
            <a:ext cx="1356014" cy="1176494"/>
          </a:xfrm>
          <a:prstGeom prst="rect">
            <a:avLst/>
          </a:prstGeom>
        </p:spPr>
      </p:pic>
      <p:sp>
        <p:nvSpPr>
          <p:cNvPr id="6" name="TextBox 5">
            <a:extLst>
              <a:ext uri="{FF2B5EF4-FFF2-40B4-BE49-F238E27FC236}">
                <a16:creationId xmlns:a16="http://schemas.microsoft.com/office/drawing/2014/main" id="{BB580D0B-47FB-0DC4-4ACD-09F0892B4374}"/>
              </a:ext>
            </a:extLst>
          </p:cNvPr>
          <p:cNvSpPr txBox="1"/>
          <p:nvPr/>
        </p:nvSpPr>
        <p:spPr>
          <a:xfrm>
            <a:off x="260351" y="1747996"/>
            <a:ext cx="2623128" cy="461665"/>
          </a:xfrm>
          <a:prstGeom prst="rect">
            <a:avLst/>
          </a:prstGeom>
          <a:noFill/>
        </p:spPr>
        <p:txBody>
          <a:bodyPr wrap="square" rtlCol="0">
            <a:spAutoFit/>
          </a:bodyPr>
          <a:lstStyle/>
          <a:p>
            <a:r>
              <a:rPr lang="en-US" sz="2400" dirty="0">
                <a:solidFill>
                  <a:srgbClr val="EF3E35"/>
                </a:solidFill>
                <a:latin typeface="Russo One" panose="02000503050000020004" pitchFamily="2" charset="0"/>
              </a:rPr>
              <a:t>Generators</a:t>
            </a:r>
          </a:p>
        </p:txBody>
      </p:sp>
      <p:sp>
        <p:nvSpPr>
          <p:cNvPr id="7" name="TextBox 6">
            <a:extLst>
              <a:ext uri="{FF2B5EF4-FFF2-40B4-BE49-F238E27FC236}">
                <a16:creationId xmlns:a16="http://schemas.microsoft.com/office/drawing/2014/main" id="{430D77C7-8D03-2DDF-9520-9A7E9C76B176}"/>
              </a:ext>
            </a:extLst>
          </p:cNvPr>
          <p:cNvSpPr txBox="1"/>
          <p:nvPr/>
        </p:nvSpPr>
        <p:spPr>
          <a:xfrm>
            <a:off x="260351" y="2494360"/>
            <a:ext cx="3491346" cy="307777"/>
          </a:xfrm>
          <a:prstGeom prst="rect">
            <a:avLst/>
          </a:prstGeom>
          <a:noFill/>
        </p:spPr>
        <p:txBody>
          <a:bodyPr wrap="square" rtlCol="0">
            <a:spAutoFit/>
          </a:bodyPr>
          <a:lstStyle/>
          <a:p>
            <a:r>
              <a:rPr lang="en-US" sz="1400" kern="1500" spc="80" dirty="0">
                <a:solidFill>
                  <a:schemeClr val="bg2">
                    <a:lumMod val="75000"/>
                  </a:schemeClr>
                </a:solidFill>
                <a:latin typeface="Russo One" panose="02000503050000020004" pitchFamily="2" charset="0"/>
              </a:rPr>
              <a:t>Key locations</a:t>
            </a:r>
          </a:p>
        </p:txBody>
      </p:sp>
      <p:sp>
        <p:nvSpPr>
          <p:cNvPr id="8" name="TextBox 7">
            <a:extLst>
              <a:ext uri="{FF2B5EF4-FFF2-40B4-BE49-F238E27FC236}">
                <a16:creationId xmlns:a16="http://schemas.microsoft.com/office/drawing/2014/main" id="{7B2BF591-E6A9-DD69-269B-5F74D1C43D7D}"/>
              </a:ext>
            </a:extLst>
          </p:cNvPr>
          <p:cNvSpPr txBox="1"/>
          <p:nvPr/>
        </p:nvSpPr>
        <p:spPr>
          <a:xfrm>
            <a:off x="360218" y="3029530"/>
            <a:ext cx="2706255" cy="1384995"/>
          </a:xfrm>
          <a:prstGeom prst="rect">
            <a:avLst/>
          </a:prstGeom>
          <a:noFill/>
        </p:spPr>
        <p:txBody>
          <a:bodyPr wrap="square" rtlCol="0">
            <a:spAutoFit/>
          </a:bodyPr>
          <a:lstStyle/>
          <a:p>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On </a:t>
            </a:r>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our </a:t>
            </a:r>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generators the red tape location is always on top of the unit. There will be examples for different size generators. The manual compartment will be located inside the door that gives access to the control panel.</a:t>
            </a:r>
            <a:endPar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endParaRPr>
          </a:p>
        </p:txBody>
      </p:sp>
      <p:pic>
        <p:nvPicPr>
          <p:cNvPr id="4" name="Picture 3" descr="A large white box with red writing&#10;&#10;Description automatically generated with medium confidence">
            <a:extLst>
              <a:ext uri="{FF2B5EF4-FFF2-40B4-BE49-F238E27FC236}">
                <a16:creationId xmlns:a16="http://schemas.microsoft.com/office/drawing/2014/main" id="{472D5236-925A-18EA-9793-4FB7D07C2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695" y="504279"/>
            <a:ext cx="3678180" cy="2758635"/>
          </a:xfrm>
          <a:prstGeom prst="rect">
            <a:avLst/>
          </a:prstGeom>
        </p:spPr>
      </p:pic>
      <p:pic>
        <p:nvPicPr>
          <p:cNvPr id="10" name="Picture 9" descr="A white box with red text&#10;&#10;Description automatically generated">
            <a:extLst>
              <a:ext uri="{FF2B5EF4-FFF2-40B4-BE49-F238E27FC236}">
                <a16:creationId xmlns:a16="http://schemas.microsoft.com/office/drawing/2014/main" id="{6B8ABE51-78F4-42F1-31F0-F3FEDE6FE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696" y="3860527"/>
            <a:ext cx="3678179" cy="2758635"/>
          </a:xfrm>
          <a:prstGeom prst="rect">
            <a:avLst/>
          </a:prstGeom>
        </p:spPr>
      </p:pic>
      <p:pic>
        <p:nvPicPr>
          <p:cNvPr id="12" name="Picture 11" descr="A white machine with black text&#10;&#10;Description automatically generated">
            <a:extLst>
              <a:ext uri="{FF2B5EF4-FFF2-40B4-BE49-F238E27FC236}">
                <a16:creationId xmlns:a16="http://schemas.microsoft.com/office/drawing/2014/main" id="{E2676F4A-8F58-86FB-2D04-B0986ED5A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0354" y="511612"/>
            <a:ext cx="3681983" cy="2761488"/>
          </a:xfrm>
          <a:prstGeom prst="rect">
            <a:avLst/>
          </a:prstGeom>
        </p:spPr>
      </p:pic>
      <p:pic>
        <p:nvPicPr>
          <p:cNvPr id="21" name="Picture 20" descr="A black rectangular object with a black handle&#10;&#10;Description automatically generated with medium confidence">
            <a:extLst>
              <a:ext uri="{FF2B5EF4-FFF2-40B4-BE49-F238E27FC236}">
                <a16:creationId xmlns:a16="http://schemas.microsoft.com/office/drawing/2014/main" id="{E611DE15-5FFE-08E0-A97E-FC6B8AB685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3659" y="3860527"/>
            <a:ext cx="3815371" cy="2761488"/>
          </a:xfrm>
          <a:prstGeom prst="rect">
            <a:avLst/>
          </a:prstGeom>
        </p:spPr>
      </p:pic>
      <p:sp>
        <p:nvSpPr>
          <p:cNvPr id="2" name="TextBox 1">
            <a:extLst>
              <a:ext uri="{FF2B5EF4-FFF2-40B4-BE49-F238E27FC236}">
                <a16:creationId xmlns:a16="http://schemas.microsoft.com/office/drawing/2014/main" id="{33BCF76F-BB77-1462-22F5-84201873270A}"/>
              </a:ext>
            </a:extLst>
          </p:cNvPr>
          <p:cNvSpPr txBox="1"/>
          <p:nvPr/>
        </p:nvSpPr>
        <p:spPr>
          <a:xfrm>
            <a:off x="3751695" y="161595"/>
            <a:ext cx="3678180" cy="338554"/>
          </a:xfrm>
          <a:prstGeom prst="rect">
            <a:avLst/>
          </a:prstGeom>
          <a:noFill/>
        </p:spPr>
        <p:txBody>
          <a:bodyPr wrap="square" rtlCol="0">
            <a:spAutoFit/>
          </a:bodyPr>
          <a:lstStyle/>
          <a:p>
            <a:pPr algn="ctr"/>
            <a:r>
              <a:rPr lang="en-US" sz="1600" dirty="0"/>
              <a:t>SDG25 Initial Key</a:t>
            </a:r>
          </a:p>
        </p:txBody>
      </p:sp>
      <p:sp>
        <p:nvSpPr>
          <p:cNvPr id="9" name="TextBox 8">
            <a:extLst>
              <a:ext uri="{FF2B5EF4-FFF2-40B4-BE49-F238E27FC236}">
                <a16:creationId xmlns:a16="http://schemas.microsoft.com/office/drawing/2014/main" id="{2BB6D8F3-AE49-0BBA-F30C-D935D0E2CB6F}"/>
              </a:ext>
            </a:extLst>
          </p:cNvPr>
          <p:cNvSpPr txBox="1"/>
          <p:nvPr/>
        </p:nvSpPr>
        <p:spPr>
          <a:xfrm>
            <a:off x="3747892" y="3527963"/>
            <a:ext cx="3681983" cy="338554"/>
          </a:xfrm>
          <a:prstGeom prst="rect">
            <a:avLst/>
          </a:prstGeom>
          <a:noFill/>
        </p:spPr>
        <p:txBody>
          <a:bodyPr wrap="square" rtlCol="0">
            <a:spAutoFit/>
          </a:bodyPr>
          <a:lstStyle/>
          <a:p>
            <a:pPr algn="ctr"/>
            <a:r>
              <a:rPr lang="en-US" sz="1600" dirty="0"/>
              <a:t>SDG65 Initial Key</a:t>
            </a:r>
          </a:p>
        </p:txBody>
      </p:sp>
      <p:sp>
        <p:nvSpPr>
          <p:cNvPr id="11" name="TextBox 10">
            <a:extLst>
              <a:ext uri="{FF2B5EF4-FFF2-40B4-BE49-F238E27FC236}">
                <a16:creationId xmlns:a16="http://schemas.microsoft.com/office/drawing/2014/main" id="{127D9DF3-5234-DC93-0C64-C282D96339BA}"/>
              </a:ext>
            </a:extLst>
          </p:cNvPr>
          <p:cNvSpPr txBox="1"/>
          <p:nvPr/>
        </p:nvSpPr>
        <p:spPr>
          <a:xfrm>
            <a:off x="8020353" y="158293"/>
            <a:ext cx="3681983" cy="338554"/>
          </a:xfrm>
          <a:prstGeom prst="rect">
            <a:avLst/>
          </a:prstGeom>
          <a:noFill/>
        </p:spPr>
        <p:txBody>
          <a:bodyPr wrap="square" rtlCol="0">
            <a:spAutoFit/>
          </a:bodyPr>
          <a:lstStyle/>
          <a:p>
            <a:pPr algn="ctr"/>
            <a:r>
              <a:rPr lang="en-US" sz="1600" dirty="0"/>
              <a:t>SDG150 Initial Key</a:t>
            </a:r>
          </a:p>
        </p:txBody>
      </p:sp>
      <p:sp>
        <p:nvSpPr>
          <p:cNvPr id="13" name="TextBox 12">
            <a:extLst>
              <a:ext uri="{FF2B5EF4-FFF2-40B4-BE49-F238E27FC236}">
                <a16:creationId xmlns:a16="http://schemas.microsoft.com/office/drawing/2014/main" id="{A839C339-D832-94DD-CD03-8B7FCCA6FD5D}"/>
              </a:ext>
            </a:extLst>
          </p:cNvPr>
          <p:cNvSpPr txBox="1"/>
          <p:nvPr/>
        </p:nvSpPr>
        <p:spPr>
          <a:xfrm>
            <a:off x="7953659" y="3292513"/>
            <a:ext cx="3815371" cy="584775"/>
          </a:xfrm>
          <a:prstGeom prst="rect">
            <a:avLst/>
          </a:prstGeom>
          <a:noFill/>
        </p:spPr>
        <p:txBody>
          <a:bodyPr wrap="square" rtlCol="0">
            <a:spAutoFit/>
          </a:bodyPr>
          <a:lstStyle/>
          <a:p>
            <a:pPr algn="ctr"/>
            <a:r>
              <a:rPr lang="en-US" sz="1600" dirty="0"/>
              <a:t>Manual Compartment with Key Sets</a:t>
            </a:r>
          </a:p>
          <a:p>
            <a:pPr algn="ctr"/>
            <a:r>
              <a:rPr lang="en-US" sz="1600" dirty="0"/>
              <a:t>Inside Door</a:t>
            </a:r>
          </a:p>
        </p:txBody>
      </p:sp>
      <p:sp>
        <p:nvSpPr>
          <p:cNvPr id="17" name="Oval 16">
            <a:extLst>
              <a:ext uri="{FF2B5EF4-FFF2-40B4-BE49-F238E27FC236}">
                <a16:creationId xmlns:a16="http://schemas.microsoft.com/office/drawing/2014/main" id="{096D78B2-9C83-45ED-F606-ADED3D371FA2}"/>
              </a:ext>
            </a:extLst>
          </p:cNvPr>
          <p:cNvSpPr/>
          <p:nvPr/>
        </p:nvSpPr>
        <p:spPr>
          <a:xfrm flipH="1">
            <a:off x="5258740" y="1128888"/>
            <a:ext cx="743184" cy="508000"/>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1749B85-69B6-2412-56DE-4C734E33E187}"/>
              </a:ext>
            </a:extLst>
          </p:cNvPr>
          <p:cNvSpPr/>
          <p:nvPr/>
        </p:nvSpPr>
        <p:spPr>
          <a:xfrm flipH="1">
            <a:off x="5230518" y="4261555"/>
            <a:ext cx="893704" cy="762000"/>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0BD739D-7699-0BBA-D760-D7A8CBAB69E9}"/>
              </a:ext>
            </a:extLst>
          </p:cNvPr>
          <p:cNvSpPr/>
          <p:nvPr/>
        </p:nvSpPr>
        <p:spPr>
          <a:xfrm>
            <a:off x="9454445" y="799629"/>
            <a:ext cx="752591" cy="517407"/>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0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9AB08-5A3F-E918-A061-194252F010E0}"/>
            </a:ext>
          </a:extLst>
        </p:cNvPr>
        <p:cNvGrpSpPr/>
        <p:nvPr/>
      </p:nvGrpSpPr>
      <p:grpSpPr>
        <a:xfrm>
          <a:off x="0" y="0"/>
          <a:ext cx="0" cy="0"/>
          <a:chOff x="0" y="0"/>
          <a:chExt cx="0" cy="0"/>
        </a:xfrm>
      </p:grpSpPr>
      <p:pic>
        <p:nvPicPr>
          <p:cNvPr id="3" name="Picture 2" descr="A black and red rectangle with a white background&#10;&#10;Description automatically generated">
            <a:extLst>
              <a:ext uri="{FF2B5EF4-FFF2-40B4-BE49-F238E27FC236}">
                <a16:creationId xmlns:a16="http://schemas.microsoft.com/office/drawing/2014/main" id="{77DA5180-2195-4F3F-B35D-D44CA33AB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1BC7DDB-D1A9-6006-951B-7DC910DAA4F0}"/>
              </a:ext>
            </a:extLst>
          </p:cNvPr>
          <p:cNvPicPr>
            <a:picLocks noChangeAspect="1"/>
          </p:cNvPicPr>
          <p:nvPr/>
        </p:nvPicPr>
        <p:blipFill>
          <a:blip r:embed="rId3"/>
          <a:stretch>
            <a:fillRect/>
          </a:stretch>
        </p:blipFill>
        <p:spPr>
          <a:xfrm>
            <a:off x="357331" y="285751"/>
            <a:ext cx="1356014" cy="1176494"/>
          </a:xfrm>
          <a:prstGeom prst="rect">
            <a:avLst/>
          </a:prstGeom>
        </p:spPr>
      </p:pic>
      <p:sp>
        <p:nvSpPr>
          <p:cNvPr id="6" name="TextBox 5">
            <a:extLst>
              <a:ext uri="{FF2B5EF4-FFF2-40B4-BE49-F238E27FC236}">
                <a16:creationId xmlns:a16="http://schemas.microsoft.com/office/drawing/2014/main" id="{59196AC8-2DB5-C821-AE09-C2BB84E9E6A7}"/>
              </a:ext>
            </a:extLst>
          </p:cNvPr>
          <p:cNvSpPr txBox="1"/>
          <p:nvPr/>
        </p:nvSpPr>
        <p:spPr>
          <a:xfrm>
            <a:off x="260351" y="1747996"/>
            <a:ext cx="2623128" cy="461665"/>
          </a:xfrm>
          <a:prstGeom prst="rect">
            <a:avLst/>
          </a:prstGeom>
          <a:noFill/>
        </p:spPr>
        <p:txBody>
          <a:bodyPr wrap="square" rtlCol="0">
            <a:spAutoFit/>
          </a:bodyPr>
          <a:lstStyle/>
          <a:p>
            <a:r>
              <a:rPr lang="en-US" sz="2400" dirty="0">
                <a:solidFill>
                  <a:srgbClr val="EF3E35"/>
                </a:solidFill>
                <a:latin typeface="Russo One" panose="02000503050000020004" pitchFamily="2" charset="0"/>
              </a:rPr>
              <a:t>Compressors</a:t>
            </a:r>
          </a:p>
        </p:txBody>
      </p:sp>
      <p:sp>
        <p:nvSpPr>
          <p:cNvPr id="7" name="TextBox 6">
            <a:extLst>
              <a:ext uri="{FF2B5EF4-FFF2-40B4-BE49-F238E27FC236}">
                <a16:creationId xmlns:a16="http://schemas.microsoft.com/office/drawing/2014/main" id="{0054084C-C6EA-355B-7F65-218702B2E8DF}"/>
              </a:ext>
            </a:extLst>
          </p:cNvPr>
          <p:cNvSpPr txBox="1"/>
          <p:nvPr/>
        </p:nvSpPr>
        <p:spPr>
          <a:xfrm>
            <a:off x="260351" y="2494360"/>
            <a:ext cx="3491346" cy="307777"/>
          </a:xfrm>
          <a:prstGeom prst="rect">
            <a:avLst/>
          </a:prstGeom>
          <a:noFill/>
        </p:spPr>
        <p:txBody>
          <a:bodyPr wrap="square" rtlCol="0">
            <a:spAutoFit/>
          </a:bodyPr>
          <a:lstStyle/>
          <a:p>
            <a:r>
              <a:rPr lang="en-US" sz="1400" kern="1500" spc="80" dirty="0">
                <a:solidFill>
                  <a:schemeClr val="bg2">
                    <a:lumMod val="75000"/>
                  </a:schemeClr>
                </a:solidFill>
                <a:latin typeface="Russo One" panose="02000503050000020004" pitchFamily="2" charset="0"/>
              </a:rPr>
              <a:t>Key locations</a:t>
            </a:r>
          </a:p>
        </p:txBody>
      </p:sp>
      <p:sp>
        <p:nvSpPr>
          <p:cNvPr id="8" name="TextBox 7">
            <a:extLst>
              <a:ext uri="{FF2B5EF4-FFF2-40B4-BE49-F238E27FC236}">
                <a16:creationId xmlns:a16="http://schemas.microsoft.com/office/drawing/2014/main" id="{C9990F28-A954-5192-E91E-B8AE3126DF0F}"/>
              </a:ext>
            </a:extLst>
          </p:cNvPr>
          <p:cNvSpPr txBox="1"/>
          <p:nvPr/>
        </p:nvSpPr>
        <p:spPr>
          <a:xfrm>
            <a:off x="360218" y="3029530"/>
            <a:ext cx="2706255" cy="1384995"/>
          </a:xfrm>
          <a:prstGeom prst="rect">
            <a:avLst/>
          </a:prstGeom>
          <a:noFill/>
        </p:spPr>
        <p:txBody>
          <a:bodyPr wrap="square" rtlCol="0">
            <a:spAutoFit/>
          </a:bodyPr>
          <a:lstStyle/>
          <a:p>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On </a:t>
            </a:r>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our compressors</a:t>
            </a:r>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 the red tape location is </a:t>
            </a:r>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always on the service valves. </a:t>
            </a:r>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There will be examples for different size </a:t>
            </a:r>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compressors</a:t>
            </a:r>
            <a:r>
              <a:rPr lang="en-US" sz="1200" u="none" strike="noStrike" dirty="0">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 The manual compartment will be inside the curbside door</a:t>
            </a:r>
            <a:r>
              <a:rPr lang="en-US" sz="1200" u="none" strike="noStrike">
                <a:solidFill>
                  <a:schemeClr val="bg1"/>
                </a:solidFill>
                <a:effectLst/>
                <a:latin typeface="Roboto Medium" panose="02000000000000000000" pitchFamily="2" charset="0"/>
                <a:ea typeface="Roboto Medium" panose="02000000000000000000" pitchFamily="2" charset="0"/>
                <a:cs typeface="Arial Narrow" panose="020B0604020202020204" pitchFamily="34" charset="0"/>
              </a:rPr>
              <a:t>, next to the fuel cap.</a:t>
            </a:r>
            <a:endPar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endParaRPr>
          </a:p>
        </p:txBody>
      </p:sp>
      <p:pic>
        <p:nvPicPr>
          <p:cNvPr id="4" name="Picture 3" descr="A close up of a machine&#10;&#10;Description automatically generated">
            <a:extLst>
              <a:ext uri="{FF2B5EF4-FFF2-40B4-BE49-F238E27FC236}">
                <a16:creationId xmlns:a16="http://schemas.microsoft.com/office/drawing/2014/main" id="{068CA879-B3A5-AE53-E38D-66499DF87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1697" y="370937"/>
            <a:ext cx="3723485" cy="2792614"/>
          </a:xfrm>
          <a:prstGeom prst="rect">
            <a:avLst/>
          </a:prstGeom>
        </p:spPr>
      </p:pic>
      <p:pic>
        <p:nvPicPr>
          <p:cNvPr id="10" name="Picture 9" descr="A close-up of a machine&#10;&#10;Description automatically generated">
            <a:extLst>
              <a:ext uri="{FF2B5EF4-FFF2-40B4-BE49-F238E27FC236}">
                <a16:creationId xmlns:a16="http://schemas.microsoft.com/office/drawing/2014/main" id="{D636AD98-353B-AB61-A433-DA7683DA3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698" y="3694450"/>
            <a:ext cx="3723484" cy="2792613"/>
          </a:xfrm>
          <a:prstGeom prst="rect">
            <a:avLst/>
          </a:prstGeom>
        </p:spPr>
      </p:pic>
      <p:pic>
        <p:nvPicPr>
          <p:cNvPr id="12" name="Picture 11" descr="A close up of a machine&#10;&#10;Description automatically generated">
            <a:extLst>
              <a:ext uri="{FF2B5EF4-FFF2-40B4-BE49-F238E27FC236}">
                <a16:creationId xmlns:a16="http://schemas.microsoft.com/office/drawing/2014/main" id="{44043573-040C-AF47-19CF-249DBB961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930" y="974784"/>
            <a:ext cx="3721608" cy="4962144"/>
          </a:xfrm>
          <a:prstGeom prst="rect">
            <a:avLst/>
          </a:prstGeom>
        </p:spPr>
      </p:pic>
      <p:sp>
        <p:nvSpPr>
          <p:cNvPr id="13" name="TextBox 12">
            <a:extLst>
              <a:ext uri="{FF2B5EF4-FFF2-40B4-BE49-F238E27FC236}">
                <a16:creationId xmlns:a16="http://schemas.microsoft.com/office/drawing/2014/main" id="{C3DFF8CE-0FF4-D00B-5AAD-30F3AA4912F5}"/>
              </a:ext>
            </a:extLst>
          </p:cNvPr>
          <p:cNvSpPr txBox="1"/>
          <p:nvPr/>
        </p:nvSpPr>
        <p:spPr>
          <a:xfrm>
            <a:off x="3751697" y="68860"/>
            <a:ext cx="3723485" cy="338554"/>
          </a:xfrm>
          <a:prstGeom prst="rect">
            <a:avLst/>
          </a:prstGeom>
          <a:noFill/>
        </p:spPr>
        <p:txBody>
          <a:bodyPr wrap="square" rtlCol="0">
            <a:spAutoFit/>
          </a:bodyPr>
          <a:lstStyle/>
          <a:p>
            <a:pPr algn="ctr"/>
            <a:r>
              <a:rPr lang="en-US" sz="1600" dirty="0"/>
              <a:t>PDS185 Initial Key</a:t>
            </a:r>
          </a:p>
        </p:txBody>
      </p:sp>
      <p:sp>
        <p:nvSpPr>
          <p:cNvPr id="14" name="TextBox 13">
            <a:extLst>
              <a:ext uri="{FF2B5EF4-FFF2-40B4-BE49-F238E27FC236}">
                <a16:creationId xmlns:a16="http://schemas.microsoft.com/office/drawing/2014/main" id="{C2A8FB6F-5619-7A11-B126-D0C8204CA85B}"/>
              </a:ext>
            </a:extLst>
          </p:cNvPr>
          <p:cNvSpPr txBox="1"/>
          <p:nvPr/>
        </p:nvSpPr>
        <p:spPr>
          <a:xfrm>
            <a:off x="3751697" y="3355896"/>
            <a:ext cx="3723485" cy="338554"/>
          </a:xfrm>
          <a:prstGeom prst="rect">
            <a:avLst/>
          </a:prstGeom>
          <a:noFill/>
        </p:spPr>
        <p:txBody>
          <a:bodyPr wrap="square" rtlCol="0">
            <a:spAutoFit/>
          </a:bodyPr>
          <a:lstStyle/>
          <a:p>
            <a:pPr algn="ctr"/>
            <a:r>
              <a:rPr lang="en-US" sz="1600" dirty="0"/>
              <a:t>PDS375/400 Initial Key</a:t>
            </a:r>
          </a:p>
        </p:txBody>
      </p:sp>
      <p:sp>
        <p:nvSpPr>
          <p:cNvPr id="15" name="TextBox 14">
            <a:extLst>
              <a:ext uri="{FF2B5EF4-FFF2-40B4-BE49-F238E27FC236}">
                <a16:creationId xmlns:a16="http://schemas.microsoft.com/office/drawing/2014/main" id="{1CE937AB-3D65-8EEC-AE60-C37AECB860A9}"/>
              </a:ext>
            </a:extLst>
          </p:cNvPr>
          <p:cNvSpPr txBox="1"/>
          <p:nvPr/>
        </p:nvSpPr>
        <p:spPr>
          <a:xfrm>
            <a:off x="7969405" y="407414"/>
            <a:ext cx="3745133" cy="584775"/>
          </a:xfrm>
          <a:prstGeom prst="rect">
            <a:avLst/>
          </a:prstGeom>
          <a:noFill/>
        </p:spPr>
        <p:txBody>
          <a:bodyPr wrap="square" rtlCol="0">
            <a:spAutoFit/>
          </a:bodyPr>
          <a:lstStyle/>
          <a:p>
            <a:pPr algn="ctr"/>
            <a:r>
              <a:rPr lang="en-US" sz="1600" dirty="0"/>
              <a:t>Manual Compartment with Key sets</a:t>
            </a:r>
          </a:p>
          <a:p>
            <a:pPr algn="ctr"/>
            <a:r>
              <a:rPr lang="en-US" sz="1600" dirty="0"/>
              <a:t>Inside Unit</a:t>
            </a:r>
          </a:p>
        </p:txBody>
      </p:sp>
      <p:sp>
        <p:nvSpPr>
          <p:cNvPr id="2" name="Oval 1">
            <a:extLst>
              <a:ext uri="{FF2B5EF4-FFF2-40B4-BE49-F238E27FC236}">
                <a16:creationId xmlns:a16="http://schemas.microsoft.com/office/drawing/2014/main" id="{D68184C1-CCC0-CC83-D9BA-36B934540D4E}"/>
              </a:ext>
            </a:extLst>
          </p:cNvPr>
          <p:cNvSpPr/>
          <p:nvPr/>
        </p:nvSpPr>
        <p:spPr>
          <a:xfrm>
            <a:off x="5823185" y="978369"/>
            <a:ext cx="1241777" cy="790221"/>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370EB1-8D33-585A-DBCA-E6BFC6DF9F81}"/>
              </a:ext>
            </a:extLst>
          </p:cNvPr>
          <p:cNvSpPr/>
          <p:nvPr/>
        </p:nvSpPr>
        <p:spPr>
          <a:xfrm flipH="1">
            <a:off x="6265334" y="4176889"/>
            <a:ext cx="1213555" cy="846666"/>
          </a:xfrm>
          <a:prstGeom prst="ellipse">
            <a:avLst/>
          </a:prstGeom>
          <a:noFill/>
          <a:ln w="57150">
            <a:solidFill>
              <a:srgbClr val="EF3E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180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pic>
        <p:nvPicPr>
          <p:cNvPr id="3" name="Picture 2" descr="A close-up of a logo&#10;&#10;Description automatically generated">
            <a:extLst>
              <a:ext uri="{FF2B5EF4-FFF2-40B4-BE49-F238E27FC236}">
                <a16:creationId xmlns:a16="http://schemas.microsoft.com/office/drawing/2014/main" id="{8F349271-D4FA-A055-AE03-93C9EF3B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THANK YOU VERY MUCH!</a:t>
            </a:r>
          </a:p>
        </p:txBody>
      </p:sp>
      <p:sp>
        <p:nvSpPr>
          <p:cNvPr id="2" name="TextBox 1">
            <a:extLst>
              <a:ext uri="{FF2B5EF4-FFF2-40B4-BE49-F238E27FC236}">
                <a16:creationId xmlns:a16="http://schemas.microsoft.com/office/drawing/2014/main" id="{872BF00A-F596-31E3-61CC-A6DAFF9A6F00}"/>
              </a:ext>
            </a:extLst>
          </p:cNvPr>
          <p:cNvSpPr txBox="1"/>
          <p:nvPr/>
        </p:nvSpPr>
        <p:spPr>
          <a:xfrm>
            <a:off x="0" y="6395893"/>
            <a:ext cx="12192000" cy="400110"/>
          </a:xfrm>
          <a:prstGeom prst="rect">
            <a:avLst/>
          </a:prstGeom>
          <a:noFill/>
        </p:spPr>
        <p:txBody>
          <a:bodyPr wrap="square">
            <a:spAutoFit/>
          </a:bodyPr>
          <a:lstStyle/>
          <a:p>
            <a:pPr algn="ctr"/>
            <a:r>
              <a:rPr lang="en-US" sz="2000" b="1" dirty="0">
                <a:latin typeface="Roboto Condensed" panose="02000000000000000000" pitchFamily="2" charset="0"/>
                <a:ea typeface="Roboto Condensed" panose="02000000000000000000" pitchFamily="2" charset="0"/>
              </a:rPr>
              <a:t>(562) 450-3570   •   ANACORP.COM    •   </a:t>
            </a:r>
            <a:r>
              <a:rPr lang="en-US" sz="2000" b="1" dirty="0" err="1">
                <a:latin typeface="Roboto Condensed" panose="02000000000000000000" pitchFamily="2" charset="0"/>
                <a:ea typeface="Roboto Condensed" panose="02000000000000000000" pitchFamily="2" charset="0"/>
              </a:rPr>
              <a:t>sales@anacorp.com</a:t>
            </a:r>
            <a:endParaRPr lang="en-US" sz="20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672462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PRESENTATION-TEMPLATE" id="{FBBF896F-F160-404F-ACC3-CF10F93FDE3C}" vid="{AC9C69D6-2269-6648-9AC5-2E210DF8A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DE2229B9CA8C4CB7BCD386F15ABC50" ma:contentTypeVersion="14" ma:contentTypeDescription="Create a new document." ma:contentTypeScope="" ma:versionID="cf2d11c9aa47bb982149420dd278c9b3">
  <xsd:schema xmlns:xsd="http://www.w3.org/2001/XMLSchema" xmlns:xs="http://www.w3.org/2001/XMLSchema" xmlns:p="http://schemas.microsoft.com/office/2006/metadata/properties" xmlns:ns2="00bed698-d15e-4356-9901-d6524a1eed79" xmlns:ns3="e68ec278-655b-4232-a450-43080866f551" targetNamespace="http://schemas.microsoft.com/office/2006/metadata/properties" ma:root="true" ma:fieldsID="8e137a3fc342f8fd312210777e8d88e7" ns2:_="" ns3:_="">
    <xsd:import namespace="00bed698-d15e-4356-9901-d6524a1eed79"/>
    <xsd:import namespace="e68ec278-655b-4232-a450-43080866f55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ed698-d15e-4356-9901-d6524a1ee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152d12-3eb5-48f1-833e-33fc8233437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ec278-655b-4232-a450-43080866f55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c7cd16e-3271-48bb-a612-e7a9ebb59ac1}" ma:internalName="TaxCatchAll" ma:showField="CatchAllData" ma:web="e68ec278-655b-4232-a450-43080866f551">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68ec278-655b-4232-a450-43080866f551" xsi:nil="true"/>
    <lcf76f155ced4ddcb4097134ff3c332f xmlns="00bed698-d15e-4356-9901-d6524a1eed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96603E-B73C-4E03-9462-943AB3E490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bed698-d15e-4356-9901-d6524a1eed79"/>
    <ds:schemaRef ds:uri="e68ec278-655b-4232-a450-43080866f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F1896D-D910-4952-8C81-279A22C50ACA}">
  <ds:schemaRefs>
    <ds:schemaRef ds:uri="http://schemas.microsoft.com/office/2006/metadata/properties"/>
    <ds:schemaRef ds:uri="http://schemas.microsoft.com/office/infopath/2007/PartnerControls"/>
    <ds:schemaRef ds:uri="816a6a21-8dd7-4e7f-aef5-235c5d34a4be"/>
    <ds:schemaRef ds:uri="3ce16a50-c260-4060-9528-d911a1ce2c03"/>
    <ds:schemaRef ds:uri="e68ec278-655b-4232-a450-43080866f551"/>
    <ds:schemaRef ds:uri="00bed698-d15e-4356-9901-d6524a1eed79"/>
  </ds:schemaRefs>
</ds:datastoreItem>
</file>

<file path=customXml/itemProps3.xml><?xml version="1.0" encoding="utf-8"?>
<ds:datastoreItem xmlns:ds="http://schemas.openxmlformats.org/officeDocument/2006/customXml" ds:itemID="{BCF4C282-8F28-47AF-BBDE-B239F09288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485</TotalTime>
  <Words>215</Words>
  <Application>Microsoft Office PowerPoint</Application>
  <PresentationFormat>Widescreen</PresentationFormat>
  <Paragraphs>33</Paragraphs>
  <Slides>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Russo One</vt:lpstr>
      <vt:lpstr>Arial</vt:lpstr>
      <vt:lpstr>Calibri Light</vt:lpstr>
      <vt:lpstr>Roboto Medium</vt:lpstr>
      <vt:lpstr>Arial Narrow</vt:lpstr>
      <vt:lpstr>Calibri</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Ryan Orris</dc:creator>
  <cp:keywords/>
  <dc:description/>
  <cp:lastModifiedBy>Matthew Babs</cp:lastModifiedBy>
  <cp:revision>47</cp:revision>
  <cp:lastPrinted>2023-09-13T19:59:45Z</cp:lastPrinted>
  <dcterms:created xsi:type="dcterms:W3CDTF">2023-12-18T16:56:40Z</dcterms:created>
  <dcterms:modified xsi:type="dcterms:W3CDTF">2024-02-26T17:42:59Z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0x010100AEDE2229B9CA8C4CB7BCD386F15ABC50</vt:lpwstr>
  </property>
  <property fmtid="{D5CDD505-2E9C-101B-9397-08002B2CF9AE}" pid="3" name="MediaServiceImageTags">
    <vt:lpwstr/>
  </property>
</Properties>
</file>